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326" r:id="rId4"/>
    <p:sldId id="327" r:id="rId5"/>
    <p:sldId id="259" r:id="rId6"/>
    <p:sldId id="260" r:id="rId7"/>
    <p:sldId id="271" r:id="rId8"/>
    <p:sldId id="262" r:id="rId9"/>
    <p:sldId id="346" r:id="rId10"/>
    <p:sldId id="329" r:id="rId11"/>
    <p:sldId id="267" r:id="rId12"/>
    <p:sldId id="344" r:id="rId13"/>
    <p:sldId id="268" r:id="rId14"/>
    <p:sldId id="345" r:id="rId15"/>
    <p:sldId id="328" r:id="rId16"/>
    <p:sldId id="264" r:id="rId17"/>
    <p:sldId id="331" r:id="rId18"/>
    <p:sldId id="332" r:id="rId19"/>
    <p:sldId id="333" r:id="rId20"/>
    <p:sldId id="343" r:id="rId21"/>
    <p:sldId id="336" r:id="rId22"/>
    <p:sldId id="335" r:id="rId23"/>
    <p:sldId id="337" r:id="rId24"/>
    <p:sldId id="338" r:id="rId25"/>
    <p:sldId id="339" r:id="rId26"/>
    <p:sldId id="340" r:id="rId27"/>
    <p:sldId id="341" r:id="rId28"/>
    <p:sldId id="347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3"/>
    <a:srgbClr val="56CBF5"/>
    <a:srgbClr val="B4C7E7"/>
    <a:srgbClr val="FFFFFF"/>
    <a:srgbClr val="88CEFA"/>
    <a:srgbClr val="A9D18E"/>
    <a:srgbClr val="8EA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27A468-1988-487F-AD0C-30AE342EFB24}" v="670" dt="2024-10-20T09:11:26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4" d="100"/>
          <a:sy n="104" d="100"/>
        </p:scale>
        <p:origin x="284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84132-FDC8-4E33-9071-635EEB9EA9BF}" type="datetimeFigureOut">
              <a:rPr lang="zh-CN" altLang="en-US" smtClean="0"/>
              <a:t>2024/10/20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B1704-78F2-47AB-863B-542860B85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105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9F219-1042-48FF-8657-2E904DD7C5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B1704-78F2-47AB-863B-542860B8517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1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B1704-78F2-47AB-863B-542860B8517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6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7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图片">
            <a:extLst>
              <a:ext uri="{FF2B5EF4-FFF2-40B4-BE49-F238E27FC236}">
                <a16:creationId xmlns:a16="http://schemas.microsoft.com/office/drawing/2014/main" id="{853DB160-6580-5100-249D-B381E199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26" y="1617618"/>
            <a:ext cx="12199526" cy="30290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3"/>
          <p:cNvSpPr/>
          <p:nvPr/>
        </p:nvSpPr>
        <p:spPr>
          <a:xfrm>
            <a:off x="-7526" y="1336395"/>
            <a:ext cx="12192000" cy="2877922"/>
          </a:xfrm>
          <a:prstGeom prst="rect">
            <a:avLst/>
          </a:prstGeom>
          <a:gradFill flip="none" rotWithShape="1">
            <a:gsLst>
              <a:gs pos="100000">
                <a:schemeClr val="accent5">
                  <a:lumMod val="40000"/>
                  <a:lumOff val="60000"/>
                  <a:shade val="67500"/>
                  <a:satMod val="115000"/>
                  <a:alpha val="46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0" scaled="1"/>
            <a:tileRect/>
          </a:gradFill>
          <a:ln/>
        </p:spPr>
        <p:txBody>
          <a:bodyPr/>
          <a:lstStyle/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1E922F7-00AF-B390-5A73-EC0228F12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96" y="4548117"/>
            <a:ext cx="2478432" cy="22983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59564" y="5062384"/>
            <a:ext cx="5399036" cy="46164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 fontScale="850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项目成员</a:t>
            </a:r>
            <a:r>
              <a:rPr lang="en-US" sz="2400" b="1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2400" b="1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刘志成 邵永康 钱洁楠 熊丽安 何枫</a:t>
            </a:r>
            <a:endParaRPr lang="en-US" sz="2400" b="1" dirty="0">
              <a:solidFill>
                <a:schemeClr val="dk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59564" y="6157216"/>
            <a:ext cx="3313679" cy="4616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2400" b="1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2024-10-19</a:t>
            </a:r>
          </a:p>
        </p:txBody>
      </p:sp>
      <p:sp>
        <p:nvSpPr>
          <p:cNvPr id="6" name="Freeform 6"/>
          <p:cNvSpPr/>
          <p:nvPr/>
        </p:nvSpPr>
        <p:spPr>
          <a:xfrm>
            <a:off x="5711697" y="5026036"/>
            <a:ext cx="462900" cy="466244"/>
          </a:xfrm>
          <a:custGeom>
            <a:avLst/>
            <a:gdLst/>
            <a:ahLst/>
            <a:cxnLst/>
            <a:rect l="l" t="t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2E75B3"/>
          </a:solidFill>
          <a:ln/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5744067" y="6081444"/>
            <a:ext cx="430530" cy="429292"/>
            <a:chOff x="5712238" y="6120384"/>
            <a:chExt cx="430530" cy="429292"/>
          </a:xfrm>
          <a:solidFill>
            <a:srgbClr val="2E75B3"/>
          </a:solidFill>
        </p:grpSpPr>
        <p:sp>
          <p:nvSpPr>
            <p:cNvPr id="9" name="Freeform 9"/>
            <p:cNvSpPr/>
            <p:nvPr/>
          </p:nvSpPr>
          <p:spPr>
            <a:xfrm>
              <a:off x="5873877" y="6280690"/>
              <a:ext cx="107347" cy="107347"/>
            </a:xfrm>
            <a:custGeom>
              <a:avLst/>
              <a:gdLst/>
              <a:ahLst/>
              <a:cxnLst/>
              <a:rect l="l" t="t" r="r" b="b"/>
              <a:pathLst>
                <a:path w="48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1" y="16"/>
                  </a:moveTo>
                  <a:cubicBezTo>
                    <a:pt x="19" y="17"/>
                    <a:pt x="17" y="19"/>
                    <a:pt x="16" y="21"/>
                  </a:cubicBezTo>
                  <a:cubicBezTo>
                    <a:pt x="15" y="23"/>
                    <a:pt x="14" y="24"/>
                    <a:pt x="12" y="24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9" y="23"/>
                    <a:pt x="8" y="21"/>
                    <a:pt x="8" y="19"/>
                  </a:cubicBezTo>
                  <a:cubicBezTo>
                    <a:pt x="10" y="14"/>
                    <a:pt x="14" y="10"/>
                    <a:pt x="19" y="8"/>
                  </a:cubicBezTo>
                  <a:cubicBezTo>
                    <a:pt x="21" y="7"/>
                    <a:pt x="23" y="8"/>
                    <a:pt x="24" y="11"/>
                  </a:cubicBezTo>
                  <a:cubicBezTo>
                    <a:pt x="25" y="13"/>
                    <a:pt x="24" y="15"/>
                    <a:pt x="21" y="16"/>
                  </a:cubicBezTo>
                  <a:close/>
                </a:path>
              </a:pathLst>
            </a:custGeom>
            <a:grpFill/>
            <a:ln/>
          </p:spPr>
        </p:sp>
        <p:sp>
          <p:nvSpPr>
            <p:cNvPr id="10" name="Freeform 10"/>
            <p:cNvSpPr/>
            <p:nvPr/>
          </p:nvSpPr>
          <p:spPr>
            <a:xfrm>
              <a:off x="5712238" y="6120384"/>
              <a:ext cx="430530" cy="429292"/>
            </a:xfrm>
            <a:custGeom>
              <a:avLst/>
              <a:gdLst/>
              <a:ahLst/>
              <a:cxnLst/>
              <a:rect l="l" t="t" r="r" b="b"/>
              <a:pathLst>
                <a:path w="192" h="192">
                  <a:moveTo>
                    <a:pt x="179" y="47"/>
                  </a:moveTo>
                  <a:cubicBezTo>
                    <a:pt x="185" y="41"/>
                    <a:pt x="185" y="41"/>
                    <a:pt x="185" y="41"/>
                  </a:cubicBezTo>
                  <a:cubicBezTo>
                    <a:pt x="190" y="36"/>
                    <a:pt x="192" y="30"/>
                    <a:pt x="192" y="24"/>
                  </a:cubicBezTo>
                  <a:cubicBezTo>
                    <a:pt x="192" y="17"/>
                    <a:pt x="190" y="11"/>
                    <a:pt x="185" y="7"/>
                  </a:cubicBezTo>
                  <a:cubicBezTo>
                    <a:pt x="181" y="2"/>
                    <a:pt x="175" y="0"/>
                    <a:pt x="168" y="0"/>
                  </a:cubicBezTo>
                  <a:cubicBezTo>
                    <a:pt x="162" y="0"/>
                    <a:pt x="156" y="2"/>
                    <a:pt x="151" y="7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30" y="5"/>
                    <a:pt x="113" y="0"/>
                    <a:pt x="96" y="0"/>
                  </a:cubicBezTo>
                  <a:cubicBezTo>
                    <a:pt x="79" y="0"/>
                    <a:pt x="62" y="5"/>
                    <a:pt x="47" y="13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7" y="2"/>
                    <a:pt x="31" y="0"/>
                    <a:pt x="24" y="0"/>
                  </a:cubicBezTo>
                  <a:cubicBezTo>
                    <a:pt x="18" y="0"/>
                    <a:pt x="12" y="2"/>
                    <a:pt x="7" y="7"/>
                  </a:cubicBezTo>
                  <a:cubicBezTo>
                    <a:pt x="3" y="11"/>
                    <a:pt x="0" y="17"/>
                    <a:pt x="0" y="24"/>
                  </a:cubicBezTo>
                  <a:cubicBezTo>
                    <a:pt x="0" y="30"/>
                    <a:pt x="3" y="36"/>
                    <a:pt x="7" y="41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5" y="62"/>
                    <a:pt x="0" y="79"/>
                    <a:pt x="0" y="96"/>
                  </a:cubicBezTo>
                  <a:cubicBezTo>
                    <a:pt x="0" y="113"/>
                    <a:pt x="5" y="130"/>
                    <a:pt x="13" y="145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3" y="155"/>
                    <a:pt x="0" y="161"/>
                    <a:pt x="0" y="168"/>
                  </a:cubicBezTo>
                  <a:cubicBezTo>
                    <a:pt x="0" y="174"/>
                    <a:pt x="3" y="180"/>
                    <a:pt x="7" y="185"/>
                  </a:cubicBezTo>
                  <a:cubicBezTo>
                    <a:pt x="12" y="189"/>
                    <a:pt x="18" y="192"/>
                    <a:pt x="24" y="192"/>
                  </a:cubicBezTo>
                  <a:cubicBezTo>
                    <a:pt x="31" y="192"/>
                    <a:pt x="37" y="189"/>
                    <a:pt x="41" y="18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62" y="187"/>
                    <a:pt x="79" y="192"/>
                    <a:pt x="96" y="192"/>
                  </a:cubicBezTo>
                  <a:cubicBezTo>
                    <a:pt x="113" y="192"/>
                    <a:pt x="130" y="187"/>
                    <a:pt x="145" y="179"/>
                  </a:cubicBezTo>
                  <a:cubicBezTo>
                    <a:pt x="151" y="185"/>
                    <a:pt x="151" y="185"/>
                    <a:pt x="151" y="185"/>
                  </a:cubicBezTo>
                  <a:cubicBezTo>
                    <a:pt x="156" y="189"/>
                    <a:pt x="162" y="192"/>
                    <a:pt x="168" y="192"/>
                  </a:cubicBezTo>
                  <a:cubicBezTo>
                    <a:pt x="175" y="192"/>
                    <a:pt x="181" y="189"/>
                    <a:pt x="185" y="185"/>
                  </a:cubicBezTo>
                  <a:cubicBezTo>
                    <a:pt x="190" y="180"/>
                    <a:pt x="192" y="174"/>
                    <a:pt x="192" y="168"/>
                  </a:cubicBezTo>
                  <a:cubicBezTo>
                    <a:pt x="192" y="161"/>
                    <a:pt x="190" y="155"/>
                    <a:pt x="185" y="151"/>
                  </a:cubicBezTo>
                  <a:cubicBezTo>
                    <a:pt x="179" y="145"/>
                    <a:pt x="179" y="145"/>
                    <a:pt x="179" y="145"/>
                  </a:cubicBezTo>
                  <a:cubicBezTo>
                    <a:pt x="188" y="130"/>
                    <a:pt x="192" y="113"/>
                    <a:pt x="192" y="96"/>
                  </a:cubicBezTo>
                  <a:cubicBezTo>
                    <a:pt x="192" y="79"/>
                    <a:pt x="188" y="62"/>
                    <a:pt x="179" y="47"/>
                  </a:cubicBezTo>
                  <a:close/>
                  <a:moveTo>
                    <a:pt x="96" y="176"/>
                  </a:moveTo>
                  <a:cubicBezTo>
                    <a:pt x="52" y="176"/>
                    <a:pt x="16" y="140"/>
                    <a:pt x="16" y="96"/>
                  </a:cubicBezTo>
                  <a:cubicBezTo>
                    <a:pt x="16" y="52"/>
                    <a:pt x="52" y="16"/>
                    <a:pt x="96" y="16"/>
                  </a:cubicBezTo>
                  <a:cubicBezTo>
                    <a:pt x="140" y="16"/>
                    <a:pt x="176" y="52"/>
                    <a:pt x="176" y="96"/>
                  </a:cubicBezTo>
                  <a:cubicBezTo>
                    <a:pt x="176" y="140"/>
                    <a:pt x="140" y="176"/>
                    <a:pt x="96" y="176"/>
                  </a:cubicBezTo>
                  <a:close/>
                </a:path>
              </a:pathLst>
            </a:custGeom>
            <a:grpFill/>
            <a:ln/>
          </p:spPr>
        </p:sp>
        <p:sp>
          <p:nvSpPr>
            <p:cNvPr id="11" name="Freeform 11"/>
            <p:cNvSpPr/>
            <p:nvPr/>
          </p:nvSpPr>
          <p:spPr>
            <a:xfrm>
              <a:off x="5766530" y="6173343"/>
              <a:ext cx="321945" cy="323278"/>
            </a:xfrm>
            <a:custGeom>
              <a:avLst/>
              <a:gdLst/>
              <a:ahLst/>
              <a:cxnLst/>
              <a:rect l="l" t="t" r="r" b="b"/>
              <a:pathLst>
                <a:path w="144" h="144">
                  <a:moveTo>
                    <a:pt x="72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12"/>
                    <a:pt x="32" y="144"/>
                    <a:pt x="72" y="144"/>
                  </a:cubicBezTo>
                  <a:cubicBezTo>
                    <a:pt x="112" y="144"/>
                    <a:pt x="144" y="112"/>
                    <a:pt x="144" y="72"/>
                  </a:cubicBezTo>
                  <a:cubicBezTo>
                    <a:pt x="144" y="32"/>
                    <a:pt x="112" y="0"/>
                    <a:pt x="72" y="0"/>
                  </a:cubicBezTo>
                  <a:close/>
                  <a:moveTo>
                    <a:pt x="104" y="72"/>
                  </a:moveTo>
                  <a:cubicBezTo>
                    <a:pt x="104" y="90"/>
                    <a:pt x="90" y="104"/>
                    <a:pt x="72" y="104"/>
                  </a:cubicBezTo>
                  <a:cubicBezTo>
                    <a:pt x="55" y="104"/>
                    <a:pt x="40" y="90"/>
                    <a:pt x="40" y="72"/>
                  </a:cubicBezTo>
                  <a:cubicBezTo>
                    <a:pt x="40" y="64"/>
                    <a:pt x="43" y="58"/>
                    <a:pt x="47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0" y="45"/>
                    <a:pt x="40" y="43"/>
                    <a:pt x="41" y="41"/>
                  </a:cubicBezTo>
                  <a:cubicBezTo>
                    <a:pt x="43" y="39"/>
                    <a:pt x="45" y="39"/>
                    <a:pt x="47" y="41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8" y="42"/>
                    <a:pt x="65" y="40"/>
                    <a:pt x="72" y="40"/>
                  </a:cubicBezTo>
                  <a:cubicBezTo>
                    <a:pt x="80" y="40"/>
                    <a:pt x="86" y="42"/>
                    <a:pt x="92" y="47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9" y="39"/>
                    <a:pt x="102" y="39"/>
                    <a:pt x="103" y="41"/>
                  </a:cubicBezTo>
                  <a:cubicBezTo>
                    <a:pt x="105" y="43"/>
                    <a:pt x="105" y="45"/>
                    <a:pt x="103" y="4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2" y="58"/>
                    <a:pt x="104" y="65"/>
                    <a:pt x="104" y="72"/>
                  </a:cubicBezTo>
                  <a:close/>
                </a:path>
              </a:pathLst>
            </a:custGeom>
            <a:grpFill/>
            <a:ln/>
          </p:spPr>
          <p:txBody>
            <a:bodyPr/>
            <a:lstStyle/>
            <a:p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162DF34-53AB-E281-A9DE-8D9A10AF55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0" y="366004"/>
            <a:ext cx="3810000" cy="85561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B485BEA-24AD-2061-4220-AD45F5757636}"/>
              </a:ext>
            </a:extLst>
          </p:cNvPr>
          <p:cNvSpPr txBox="1"/>
          <p:nvPr/>
        </p:nvSpPr>
        <p:spPr>
          <a:xfrm>
            <a:off x="-231000" y="2502103"/>
            <a:ext cx="121920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基于信创的双选系统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3457229" y="1366715"/>
            <a:ext cx="607819" cy="607819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3585573" y="1495059"/>
            <a:ext cx="351132" cy="351132"/>
          </a:xfrm>
          <a:prstGeom prst="ellipse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8" name="Connector 8"/>
          <p:cNvCxnSpPr/>
          <p:nvPr/>
        </p:nvCxnSpPr>
        <p:spPr>
          <a:xfrm>
            <a:off x="3761139" y="1974534"/>
            <a:ext cx="0" cy="831102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9"/>
          <p:cNvSpPr txBox="1"/>
          <p:nvPr/>
        </p:nvSpPr>
        <p:spPr>
          <a:xfrm>
            <a:off x="4197466" y="1162542"/>
            <a:ext cx="656395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6CBF5"/>
                </a:solidFill>
                <a:latin typeface="Microsoft Yahei"/>
                <a:ea typeface="Microsoft Yahei"/>
                <a:cs typeface="Microsoft Yahei"/>
              </a:rPr>
              <a:t>Spring Boot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97466" y="1685121"/>
            <a:ext cx="6563956" cy="1146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用于构建高效、独立的Java应用程序，通过嵌入式的Servlet容器，简化了项目的部署和配置过程</a:t>
            </a: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19692" y="2337114"/>
            <a:ext cx="3687085" cy="3687085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328183" y="2528623"/>
            <a:ext cx="3304066" cy="3304066"/>
          </a:xfrm>
          <a:prstGeom prst="ellipse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3457229" y="3005324"/>
            <a:ext cx="607819" cy="607819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4" name="AutoShape 14"/>
          <p:cNvSpPr/>
          <p:nvPr/>
        </p:nvSpPr>
        <p:spPr>
          <a:xfrm>
            <a:off x="3585573" y="3133668"/>
            <a:ext cx="351132" cy="351132"/>
          </a:xfrm>
          <a:prstGeom prst="ellipse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15" name="Connector 15"/>
          <p:cNvCxnSpPr/>
          <p:nvPr/>
        </p:nvCxnSpPr>
        <p:spPr>
          <a:xfrm>
            <a:off x="3761139" y="3613143"/>
            <a:ext cx="0" cy="831102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6"/>
          <p:cNvSpPr txBox="1"/>
          <p:nvPr/>
        </p:nvSpPr>
        <p:spPr>
          <a:xfrm>
            <a:off x="4197466" y="2801151"/>
            <a:ext cx="656395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6CBF5"/>
                </a:solidFill>
                <a:latin typeface="Microsoft Yahei"/>
                <a:ea typeface="Microsoft Yahei"/>
              </a:rPr>
              <a:t>Spring Security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97466" y="3323731"/>
            <a:ext cx="6563956" cy="1146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提供全面的安全解决方案，帮助开发者确保应用程序的安全，并管理用户的身份验证和授权</a:t>
            </a: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。</a:t>
            </a:r>
          </a:p>
        </p:txBody>
      </p:sp>
      <p:sp>
        <p:nvSpPr>
          <p:cNvPr id="18" name="AutoShape 18"/>
          <p:cNvSpPr/>
          <p:nvPr/>
        </p:nvSpPr>
        <p:spPr>
          <a:xfrm>
            <a:off x="3457229" y="4643934"/>
            <a:ext cx="607819" cy="607819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9" name="AutoShape 19"/>
          <p:cNvSpPr/>
          <p:nvPr/>
        </p:nvSpPr>
        <p:spPr>
          <a:xfrm>
            <a:off x="3585573" y="4772277"/>
            <a:ext cx="351132" cy="351132"/>
          </a:xfrm>
          <a:prstGeom prst="ellipse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20" name="Connector 20"/>
          <p:cNvCxnSpPr/>
          <p:nvPr/>
        </p:nvCxnSpPr>
        <p:spPr>
          <a:xfrm>
            <a:off x="3761139" y="5251753"/>
            <a:ext cx="0" cy="831102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1"/>
          <p:cNvSpPr txBox="1"/>
          <p:nvPr/>
        </p:nvSpPr>
        <p:spPr>
          <a:xfrm>
            <a:off x="4197466" y="4439760"/>
            <a:ext cx="656395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6CBF5"/>
                </a:solidFill>
                <a:latin typeface="Microsoft Yahei"/>
                <a:ea typeface="Microsoft Yahei"/>
              </a:rPr>
              <a:t>JWT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97466" y="4962340"/>
            <a:ext cx="6563956" cy="1146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全称Json</a:t>
            </a: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 Web </a:t>
            </a:r>
            <a:r>
              <a:rPr lang="en-US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Token，是一种开放标准（RFC</a:t>
            </a: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 7519），</a:t>
            </a:r>
            <a:r>
              <a:rPr lang="en-US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它定义了一种紧凑的、自包含的方式，用于作为JSON对象在各方之间安全地传输信息</a:t>
            </a:r>
            <a:r>
              <a:rPr lang="en-US" sz="1275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23" name="AutoShape 23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en-US" sz="2400" b="1" dirty="0" err="1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后端技术</a:t>
            </a:r>
            <a:endParaRPr lang="en-US" sz="1100" dirty="0"/>
          </a:p>
        </p:txBody>
      </p:sp>
      <p:sp>
        <p:nvSpPr>
          <p:cNvPr id="24" name="矩形 4">
            <a:extLst>
              <a:ext uri="{FF2B5EF4-FFF2-40B4-BE49-F238E27FC236}">
                <a16:creationId xmlns:a16="http://schemas.microsoft.com/office/drawing/2014/main" id="{6CA6EDDC-56FF-D7E7-668C-08B2E4D81AC6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0CBC9144-7015-403A-5DB2-2E08E8CEC3B7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sp>
        <p:nvSpPr>
          <p:cNvPr id="26" name="矩形 4">
            <a:extLst>
              <a:ext uri="{FF2B5EF4-FFF2-40B4-BE49-F238E27FC236}">
                <a16:creationId xmlns:a16="http://schemas.microsoft.com/office/drawing/2014/main" id="{98370D19-D259-77B6-9F0B-38D759E96B75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 术 支 持</a:t>
            </a:r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1878E6E1-198D-E46B-91DB-B7D025FD06B4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0AC9AA-5A08-966D-69A7-7394B2E17AC5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8AEDE1E-2117-F27D-15F4-A4A520E42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3457229" y="1366715"/>
            <a:ext cx="607819" cy="607819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3585573" y="1495059"/>
            <a:ext cx="351132" cy="351132"/>
          </a:xfrm>
          <a:prstGeom prst="ellipse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8" name="Connector 8"/>
          <p:cNvCxnSpPr/>
          <p:nvPr/>
        </p:nvCxnSpPr>
        <p:spPr>
          <a:xfrm>
            <a:off x="3761139" y="1974534"/>
            <a:ext cx="0" cy="831102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9"/>
          <p:cNvSpPr txBox="1"/>
          <p:nvPr/>
        </p:nvSpPr>
        <p:spPr>
          <a:xfrm>
            <a:off x="4197466" y="1162542"/>
            <a:ext cx="656395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56CBF5"/>
                </a:solidFill>
                <a:latin typeface="Microsoft Yahei"/>
                <a:ea typeface="Microsoft Yahei"/>
                <a:cs typeface="Microsoft Yahei"/>
              </a:rPr>
              <a:t>MyBatis</a:t>
            </a:r>
            <a:endParaRPr lang="en-US" b="1" dirty="0">
              <a:solidFill>
                <a:srgbClr val="56CBF5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97466" y="1685121"/>
            <a:ext cx="6563956" cy="1146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是一个优秀的持久层框架，它支持定制化SQL、存储过程以及高级映射，并且提供了丰富的插件机制</a:t>
            </a:r>
            <a:r>
              <a:rPr lang="zh-CN" alt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。</a:t>
            </a:r>
            <a:r>
              <a:rPr lang="en-US" altLang="zh-CN" sz="1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19692" y="2337114"/>
            <a:ext cx="3687085" cy="3687085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-328183" y="2528623"/>
            <a:ext cx="3304066" cy="3304066"/>
          </a:xfrm>
          <a:prstGeom prst="ellipse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3457229" y="3005324"/>
            <a:ext cx="607819" cy="607819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4" name="AutoShape 14"/>
          <p:cNvSpPr/>
          <p:nvPr/>
        </p:nvSpPr>
        <p:spPr>
          <a:xfrm>
            <a:off x="3585573" y="3133668"/>
            <a:ext cx="351132" cy="351132"/>
          </a:xfrm>
          <a:prstGeom prst="ellipse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15" name="Connector 15"/>
          <p:cNvCxnSpPr/>
          <p:nvPr/>
        </p:nvCxnSpPr>
        <p:spPr>
          <a:xfrm>
            <a:off x="3761139" y="3613143"/>
            <a:ext cx="0" cy="831102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6"/>
          <p:cNvSpPr txBox="1"/>
          <p:nvPr/>
        </p:nvSpPr>
        <p:spPr>
          <a:xfrm>
            <a:off x="4197466" y="2801151"/>
            <a:ext cx="656395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56CBF5"/>
                </a:solidFill>
                <a:latin typeface="Microsoft Yahei"/>
                <a:ea typeface="Microsoft Yahei"/>
              </a:rPr>
              <a:t>Druid</a:t>
            </a:r>
            <a:endParaRPr lang="en-US" b="1" dirty="0">
              <a:solidFill>
                <a:srgbClr val="56CBF5"/>
              </a:solidFill>
              <a:latin typeface="Microsoft Yahei"/>
              <a:ea typeface="Microsoft Yahe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197466" y="3323731"/>
            <a:ext cx="6563956" cy="1146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是一个数据库连接池，它包含了强大的监控和扩展功能，可以帮助开发者有效地管理和监控数据库连接</a:t>
            </a:r>
            <a:r>
              <a:rPr lang="zh-CN" alt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。</a:t>
            </a:r>
            <a:r>
              <a:rPr lang="en-US" altLang="zh-CN" sz="14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8" name="AutoShape 18"/>
          <p:cNvSpPr/>
          <p:nvPr/>
        </p:nvSpPr>
        <p:spPr>
          <a:xfrm>
            <a:off x="3457229" y="4643934"/>
            <a:ext cx="607819" cy="607819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9" name="AutoShape 19"/>
          <p:cNvSpPr/>
          <p:nvPr/>
        </p:nvSpPr>
        <p:spPr>
          <a:xfrm>
            <a:off x="3585573" y="4772277"/>
            <a:ext cx="351132" cy="351132"/>
          </a:xfrm>
          <a:prstGeom prst="ellipse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20" name="Connector 20"/>
          <p:cNvCxnSpPr/>
          <p:nvPr/>
        </p:nvCxnSpPr>
        <p:spPr>
          <a:xfrm>
            <a:off x="3761139" y="5251753"/>
            <a:ext cx="0" cy="831102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1"/>
          <p:cNvSpPr txBox="1"/>
          <p:nvPr/>
        </p:nvSpPr>
        <p:spPr>
          <a:xfrm>
            <a:off x="4197466" y="4439760"/>
            <a:ext cx="656395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56CBF5"/>
                </a:solidFill>
                <a:latin typeface="Microsoft Yahei"/>
                <a:ea typeface="Microsoft Yahei"/>
              </a:rPr>
              <a:t>Fastjson</a:t>
            </a:r>
            <a:endParaRPr lang="en-US" b="1" dirty="0">
              <a:solidFill>
                <a:srgbClr val="56CBF5"/>
              </a:solidFill>
              <a:latin typeface="Microsoft Yahei"/>
              <a:ea typeface="Microsoft Yahe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197466" y="4962340"/>
            <a:ext cx="6563956" cy="1146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是一个Java语言编写的高性能功能完整的JSON库，它可以轻松地将Java对象转换为JSON格式的字符串</a:t>
            </a:r>
            <a:r>
              <a:rPr lang="en-US" altLang="zh-CN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</a:rPr>
              <a:t>。</a:t>
            </a:r>
          </a:p>
        </p:txBody>
      </p:sp>
      <p:sp>
        <p:nvSpPr>
          <p:cNvPr id="23" name="AutoShape 23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en-US" sz="2400" b="1" dirty="0" err="1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后端技术</a:t>
            </a:r>
            <a:endParaRPr lang="en-US" sz="1100" dirty="0"/>
          </a:p>
        </p:txBody>
      </p:sp>
      <p:sp>
        <p:nvSpPr>
          <p:cNvPr id="24" name="矩形 4">
            <a:extLst>
              <a:ext uri="{FF2B5EF4-FFF2-40B4-BE49-F238E27FC236}">
                <a16:creationId xmlns:a16="http://schemas.microsoft.com/office/drawing/2014/main" id="{6CA6EDDC-56FF-D7E7-668C-08B2E4D81AC6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0CBC9144-7015-403A-5DB2-2E08E8CEC3B7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 术 支 持</a:t>
            </a:r>
          </a:p>
        </p:txBody>
      </p:sp>
      <p:sp>
        <p:nvSpPr>
          <p:cNvPr id="26" name="矩形 4">
            <a:extLst>
              <a:ext uri="{FF2B5EF4-FFF2-40B4-BE49-F238E27FC236}">
                <a16:creationId xmlns:a16="http://schemas.microsoft.com/office/drawing/2014/main" id="{98370D19-D259-77B6-9F0B-38D759E96B75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 术 支 持</a:t>
            </a:r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1878E6E1-198D-E46B-91DB-B7D025FD06B4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0AC9AA-5A08-966D-69A7-7394B2E17AC5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8AEDE1E-2117-F27D-15F4-A4A520E42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5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605821" y="1905000"/>
            <a:ext cx="3352743" cy="4033322"/>
          </a:xfrm>
          <a:prstGeom prst="roundRect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7" name="Connector 7"/>
          <p:cNvCxnSpPr/>
          <p:nvPr/>
        </p:nvCxnSpPr>
        <p:spPr>
          <a:xfrm>
            <a:off x="1017892" y="2827643"/>
            <a:ext cx="252860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id="8" name="TextBox 8"/>
          <p:cNvSpPr txBox="1"/>
          <p:nvPr/>
        </p:nvSpPr>
        <p:spPr>
          <a:xfrm>
            <a:off x="1033093" y="1928226"/>
            <a:ext cx="2494955" cy="8891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86000"/>
              </a:lnSpc>
            </a:pPr>
            <a:r>
              <a:rPr lang="en-US" altLang="zh-CN" sz="2400" b="1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Vue</a:t>
            </a:r>
            <a:endParaRPr lang="en-US" sz="24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1974" y="3022196"/>
            <a:ext cx="2857857" cy="262197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用于构建用户界面的JavaScript框架，通过数据驱动的方式，使得开发者能够更轻松地管理应用程序的用户界面</a:t>
            </a:r>
            <a:r>
              <a:rPr lang="en-US" alt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。</a:t>
            </a:r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4194447" y="1910278"/>
            <a:ext cx="3352743" cy="4033322"/>
          </a:xfrm>
          <a:prstGeom prst="roundRect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11" name="Connector 11"/>
          <p:cNvCxnSpPr/>
          <p:nvPr/>
        </p:nvCxnSpPr>
        <p:spPr>
          <a:xfrm>
            <a:off x="4606518" y="2832921"/>
            <a:ext cx="252860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id="12" name="TextBox 12"/>
          <p:cNvSpPr txBox="1"/>
          <p:nvPr/>
        </p:nvSpPr>
        <p:spPr>
          <a:xfrm>
            <a:off x="4621719" y="1933504"/>
            <a:ext cx="2494955" cy="8891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86000"/>
              </a:lnSpc>
            </a:pPr>
            <a:r>
              <a:rPr lang="en-US" altLang="zh-CN" sz="2175" b="1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Vuex</a:t>
            </a:r>
            <a:endParaRPr lang="en-US" sz="2175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40600" y="3027474"/>
            <a:ext cx="2857857" cy="262197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是Vue.js的状态管理模式，采用集中式存储管理应用的所有组件的状态，并以相应的规则确保状态以一种可预测的方式发生变化</a:t>
            </a:r>
            <a:r>
              <a:rPr lang="en-US" alt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。</a:t>
            </a:r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783073" y="1910278"/>
            <a:ext cx="3352743" cy="4033322"/>
          </a:xfrm>
          <a:prstGeom prst="roundRect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15" name="Connector 15"/>
          <p:cNvCxnSpPr/>
          <p:nvPr/>
        </p:nvCxnSpPr>
        <p:spPr>
          <a:xfrm>
            <a:off x="8195144" y="2832921"/>
            <a:ext cx="252860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id="16" name="TextBox 16"/>
          <p:cNvSpPr txBox="1"/>
          <p:nvPr/>
        </p:nvSpPr>
        <p:spPr>
          <a:xfrm>
            <a:off x="8210345" y="1933504"/>
            <a:ext cx="2494955" cy="8891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86000"/>
              </a:lnSpc>
            </a:pPr>
            <a:r>
              <a:rPr lang="en-US" altLang="zh-CN" sz="2175" b="1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Element UI</a:t>
            </a:r>
            <a:endParaRPr lang="en-US" sz="2175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029226" y="3027474"/>
            <a:ext cx="2857857" cy="262197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是基于Vue.js的桌面端组件库，集合了丰富的组件和完善的主题体系，为开发者提供了强大的支撑</a:t>
            </a:r>
            <a:r>
              <a:rPr lang="zh-CN" altLang="en-US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。</a:t>
            </a:r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前</a:t>
            </a:r>
            <a:r>
              <a:rPr lang="en-US" sz="2400" b="1" dirty="0" err="1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端技术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7E57FB90-42F0-D18B-6FE8-D091ACEB1929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3E42BF74-F0D3-018B-BD73-5DD27359B167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 术 支 持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A99F7C0E-7DA7-8C69-4441-47804CCE1011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 术 支 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EE0EA271-CDC1-FF6B-5D78-286BBC3CCD38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950DC3-6052-4AF0-0FA7-741FE6FEAE8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A767E1F-DAAE-3938-2847-DF5C7DEF78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605821" y="1905000"/>
            <a:ext cx="3352743" cy="4033322"/>
          </a:xfrm>
          <a:prstGeom prst="roundRect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7" name="Connector 7"/>
          <p:cNvCxnSpPr/>
          <p:nvPr/>
        </p:nvCxnSpPr>
        <p:spPr>
          <a:xfrm>
            <a:off x="1017892" y="2827643"/>
            <a:ext cx="252860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id="8" name="TextBox 8"/>
          <p:cNvSpPr txBox="1"/>
          <p:nvPr/>
        </p:nvSpPr>
        <p:spPr>
          <a:xfrm>
            <a:off x="1033093" y="1928226"/>
            <a:ext cx="2494955" cy="8891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86000"/>
              </a:lnSpc>
            </a:pPr>
            <a:r>
              <a:rPr lang="en-US" altLang="zh-CN" sz="2400" b="1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Axios</a:t>
            </a:r>
            <a:endParaRPr lang="en-US" sz="24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1974" y="3022196"/>
            <a:ext cx="2857857" cy="262197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是一个基于Promise的HTTP客户端，用于浏览器和node.js，可以帮助开发者发出GET和POST请求，并处理响应数据</a:t>
            </a:r>
            <a:r>
              <a:rPr lang="en-US" alt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。</a:t>
            </a:r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4194447" y="1910278"/>
            <a:ext cx="3352743" cy="4033322"/>
          </a:xfrm>
          <a:prstGeom prst="roundRect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11" name="Connector 11"/>
          <p:cNvCxnSpPr/>
          <p:nvPr/>
        </p:nvCxnSpPr>
        <p:spPr>
          <a:xfrm>
            <a:off x="4606518" y="2832921"/>
            <a:ext cx="252860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id="12" name="TextBox 12"/>
          <p:cNvSpPr txBox="1"/>
          <p:nvPr/>
        </p:nvSpPr>
        <p:spPr>
          <a:xfrm>
            <a:off x="4621719" y="1933504"/>
            <a:ext cx="2494955" cy="8891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86000"/>
              </a:lnSpc>
            </a:pPr>
            <a:r>
              <a:rPr lang="en-US" altLang="zh-CN" sz="2175" b="1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Sass</a:t>
            </a:r>
            <a:endParaRPr lang="en-US" sz="2175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40600" y="3027474"/>
            <a:ext cx="2857857" cy="262197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是一种CSS预处理器，它扩展了CSS的语言特性，使得开发者能够使用变量、嵌套规则、混合和函数等功能</a:t>
            </a:r>
            <a:r>
              <a:rPr lang="zh-CN" altLang="en-US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。</a:t>
            </a:r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7783073" y="1910278"/>
            <a:ext cx="3352743" cy="4033322"/>
          </a:xfrm>
          <a:prstGeom prst="roundRect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15" name="Connector 15"/>
          <p:cNvCxnSpPr/>
          <p:nvPr/>
        </p:nvCxnSpPr>
        <p:spPr>
          <a:xfrm>
            <a:off x="8195144" y="2832921"/>
            <a:ext cx="252860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id="16" name="TextBox 16"/>
          <p:cNvSpPr txBox="1"/>
          <p:nvPr/>
        </p:nvSpPr>
        <p:spPr>
          <a:xfrm>
            <a:off x="8210345" y="1933504"/>
            <a:ext cx="2494955" cy="8891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86000"/>
              </a:lnSpc>
            </a:pPr>
            <a:r>
              <a:rPr lang="en-US" altLang="zh-CN" sz="2175" b="1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Quill</a:t>
            </a:r>
            <a:endParaRPr lang="en-US" sz="2175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029226" y="3027474"/>
            <a:ext cx="2857857" cy="262197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是一个功能丰富的文本编辑器，基于HTML5和JavaScript，提供了文本格式化、撤销/</a:t>
            </a:r>
            <a:r>
              <a:rPr lang="en-US" altLang="zh-CN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重做、图片插入等编辑功能</a:t>
            </a:r>
            <a:r>
              <a:rPr lang="en-US" altLang="zh-CN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。</a:t>
            </a:r>
            <a:endParaRPr lang="en-US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前</a:t>
            </a:r>
            <a:r>
              <a:rPr lang="en-US" sz="2400" b="1" dirty="0" err="1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端技术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7E57FB90-42F0-D18B-6FE8-D091ACEB1929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3E42BF74-F0D3-018B-BD73-5DD27359B167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 术 支 持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A99F7C0E-7DA7-8C69-4441-47804CCE1011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 术 支 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EE0EA271-CDC1-FF6B-5D78-286BBC3CCD38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950DC3-6052-4AF0-0FA7-741FE6FEAE8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A767E1F-DAAE-3938-2847-DF5C7DEF78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图片">
            <a:extLst>
              <a:ext uri="{FF2B5EF4-FFF2-40B4-BE49-F238E27FC236}">
                <a16:creationId xmlns:a16="http://schemas.microsoft.com/office/drawing/2014/main" id="{41184354-0AC7-555F-252A-593C49D6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59" y="-149229"/>
            <a:ext cx="12500992" cy="38830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DAC2F50A-59A4-F145-16D1-EAD66140D5B3}"/>
              </a:ext>
            </a:extLst>
          </p:cNvPr>
          <p:cNvSpPr/>
          <p:nvPr/>
        </p:nvSpPr>
        <p:spPr>
          <a:xfrm>
            <a:off x="-3763" y="-18558"/>
            <a:ext cx="12192000" cy="375208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  <a:alpha val="27000"/>
                </a:schemeClr>
              </a:gs>
              <a:gs pos="100000">
                <a:schemeClr val="accent5">
                  <a:lumMod val="40000"/>
                  <a:lumOff val="60000"/>
                  <a:shade val="67500"/>
                  <a:satMod val="115000"/>
                  <a:alpha val="46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/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5321332" y="3044190"/>
            <a:ext cx="1549432" cy="1378934"/>
            <a:chOff x="5321332" y="3044190"/>
            <a:chExt cx="1549432" cy="1378934"/>
          </a:xfrm>
        </p:grpSpPr>
        <p:sp>
          <p:nvSpPr>
            <p:cNvPr id="5" name="Freeform 5"/>
            <p:cNvSpPr/>
            <p:nvPr/>
          </p:nvSpPr>
          <p:spPr>
            <a:xfrm>
              <a:off x="5321332" y="3044190"/>
              <a:ext cx="1549432" cy="1378934"/>
            </a:xfrm>
            <a:custGeom>
              <a:avLst/>
              <a:gdLst/>
              <a:ahLst/>
              <a:cxnLst/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  <a:effectLst>
              <a:outerShdw blurRad="63500">
                <a:srgbClr val="000000">
                  <a:alpha val="40000"/>
                </a:srgbClr>
              </a:outerShdw>
            </a:effectLst>
          </p:spPr>
        </p:sp>
        <p:sp>
          <p:nvSpPr>
            <p:cNvPr id="6" name="Freeform 6"/>
            <p:cNvSpPr/>
            <p:nvPr/>
          </p:nvSpPr>
          <p:spPr>
            <a:xfrm>
              <a:off x="5424774" y="3136297"/>
              <a:ext cx="1342454" cy="1194721"/>
            </a:xfrm>
            <a:custGeom>
              <a:avLst/>
              <a:gdLst/>
              <a:ahLst/>
              <a:cxnLst/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2E75B3"/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91701" y="3454195"/>
            <a:ext cx="401072" cy="64633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schemeClr val="lt1">
                    <a:alpha val="100000"/>
                  </a:schemeClr>
                </a:solidFill>
                <a:latin typeface="华文楷体"/>
                <a:ea typeface="华文楷体"/>
                <a:cs typeface="华文楷体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3324" y="4697510"/>
            <a:ext cx="9425352" cy="101566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6000" b="1" dirty="0">
                <a:solidFill>
                  <a:srgbClr val="2E75B3"/>
                </a:solidFill>
                <a:latin typeface="华文新魏"/>
                <a:ea typeface="华文新魏"/>
                <a:cs typeface="华文新魏"/>
              </a:rPr>
              <a:t>功能实现</a:t>
            </a:r>
            <a:endParaRPr lang="en-US" sz="6000" b="1" dirty="0">
              <a:solidFill>
                <a:srgbClr val="2E75B3"/>
              </a:solidFill>
              <a:latin typeface="华文新魏"/>
              <a:ea typeface="华文新魏"/>
              <a:cs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123765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32" name="TextBox 9">
            <a:extLst>
              <a:ext uri="{FF2B5EF4-FFF2-40B4-BE49-F238E27FC236}">
                <a16:creationId xmlns:a16="http://schemas.microsoft.com/office/drawing/2014/main" id="{7DDDB792-72D9-E511-C108-30311CAE01BE}"/>
              </a:ext>
            </a:extLst>
          </p:cNvPr>
          <p:cNvSpPr txBox="1"/>
          <p:nvPr/>
        </p:nvSpPr>
        <p:spPr>
          <a:xfrm>
            <a:off x="620577" y="1808232"/>
            <a:ext cx="2971800" cy="6858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1425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学生和导师均可通过简单的注册流程创建个人账号，快速登录系统</a:t>
            </a:r>
            <a:r>
              <a:rPr lang="en-US" sz="1425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91964F2-D651-167C-EFFB-6C0EF3C97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21" y="1216350"/>
            <a:ext cx="3090545" cy="5068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34D0D98-91EB-AD95-83D7-4FE5E9A40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91"/>
          <a:stretch/>
        </p:blipFill>
        <p:spPr>
          <a:xfrm>
            <a:off x="8934187" y="1206955"/>
            <a:ext cx="3031115" cy="5068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D8EDA0F-A458-7DC7-A54B-F2075B911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03" y="2667000"/>
            <a:ext cx="4243697" cy="3630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箭头: V 形 36">
            <a:extLst>
              <a:ext uri="{FF2B5EF4-FFF2-40B4-BE49-F238E27FC236}">
                <a16:creationId xmlns:a16="http://schemas.microsoft.com/office/drawing/2014/main" id="{081BD722-4EC5-D1CB-FC5B-4C13E62B7DC7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注 册 与 登 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1816ABE-6A69-9383-3E23-34B0E19DC3C9}"/>
              </a:ext>
            </a:extLst>
          </p:cNvPr>
          <p:cNvSpPr/>
          <p:nvPr/>
        </p:nvSpPr>
        <p:spPr>
          <a:xfrm>
            <a:off x="5417984" y="1066800"/>
            <a:ext cx="6697816" cy="5385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525C7B0-679D-303B-1BE9-3FC7A1DB3B67}"/>
              </a:ext>
            </a:extLst>
          </p:cNvPr>
          <p:cNvSpPr/>
          <p:nvPr/>
        </p:nvSpPr>
        <p:spPr>
          <a:xfrm>
            <a:off x="555181" y="2514600"/>
            <a:ext cx="4494758" cy="3937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74CFAB78-473F-71C0-5EEF-98C97A50804F}"/>
              </a:ext>
            </a:extLst>
          </p:cNvPr>
          <p:cNvSpPr txBox="1"/>
          <p:nvPr/>
        </p:nvSpPr>
        <p:spPr>
          <a:xfrm>
            <a:off x="2290931" y="6528229"/>
            <a:ext cx="869048" cy="32977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77000"/>
              </a:lnSpc>
            </a:pPr>
            <a:r>
              <a:rPr lang="en-US" sz="2000" b="1" dirty="0" err="1">
                <a:solidFill>
                  <a:srgbClr val="00B0F0"/>
                </a:solidFill>
                <a:latin typeface="Microsoft Yahei"/>
                <a:ea typeface="Microsoft Yahei"/>
              </a:rPr>
              <a:t>登录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584EF937-C61B-72BE-4809-E292A5F9E9F4}"/>
              </a:ext>
            </a:extLst>
          </p:cNvPr>
          <p:cNvSpPr txBox="1"/>
          <p:nvPr/>
        </p:nvSpPr>
        <p:spPr>
          <a:xfrm>
            <a:off x="8534400" y="6528229"/>
            <a:ext cx="739466" cy="32977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77000"/>
              </a:lnSpc>
            </a:pPr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注册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0D8C09-94D5-A56F-5E18-E7262149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0" y="1972667"/>
            <a:ext cx="6883759" cy="43023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导 师 主 页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8B06B8A-2CFD-5717-CB45-09823295417C}"/>
              </a:ext>
            </a:extLst>
          </p:cNvPr>
          <p:cNvSpPr txBox="1"/>
          <p:nvPr/>
        </p:nvSpPr>
        <p:spPr>
          <a:xfrm>
            <a:off x="3124200" y="6411404"/>
            <a:ext cx="1359719" cy="32977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77000"/>
              </a:lnSpc>
            </a:pPr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导师主页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0BB0CF-8B01-C1BE-38C3-D3321AE81224}"/>
              </a:ext>
            </a:extLst>
          </p:cNvPr>
          <p:cNvSpPr/>
          <p:nvPr/>
        </p:nvSpPr>
        <p:spPr>
          <a:xfrm>
            <a:off x="705779" y="1948391"/>
            <a:ext cx="990601" cy="1311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E123C36-537E-94EA-D658-16B04CEEE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518" y="1219200"/>
            <a:ext cx="2177345" cy="3020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箭头: 右 28">
            <a:extLst>
              <a:ext uri="{FF2B5EF4-FFF2-40B4-BE49-F238E27FC236}">
                <a16:creationId xmlns:a16="http://schemas.microsoft.com/office/drawing/2014/main" id="{8F627213-BAA0-CE1A-DD64-E09CC800B27C}"/>
              </a:ext>
            </a:extLst>
          </p:cNvPr>
          <p:cNvSpPr/>
          <p:nvPr/>
        </p:nvSpPr>
        <p:spPr>
          <a:xfrm>
            <a:off x="2071066" y="1966498"/>
            <a:ext cx="48006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61B16A47-9A9F-C403-177E-CDEF9D26FC44}"/>
              </a:ext>
            </a:extLst>
          </p:cNvPr>
          <p:cNvSpPr txBox="1"/>
          <p:nvPr/>
        </p:nvSpPr>
        <p:spPr>
          <a:xfrm>
            <a:off x="9514415" y="2239461"/>
            <a:ext cx="2177345" cy="41550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77000"/>
              </a:lnSpc>
            </a:pPr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学生主页导航栏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549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学 生 主 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ADE10C-F3C0-BCBA-B7C4-3B2DC1BE2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8" y="1945250"/>
            <a:ext cx="6553392" cy="4095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16DD059A-3EC3-6BD4-D3DA-8FF7E97B6506}"/>
              </a:ext>
            </a:extLst>
          </p:cNvPr>
          <p:cNvSpPr txBox="1"/>
          <p:nvPr/>
        </p:nvSpPr>
        <p:spPr>
          <a:xfrm>
            <a:off x="3733800" y="6339116"/>
            <a:ext cx="1359719" cy="32977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77000"/>
              </a:lnSpc>
            </a:pPr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学生主页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516A1C0-2B3B-513B-1FC8-748B602D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295400"/>
            <a:ext cx="2209800" cy="3197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EA66D7-9301-322B-D4E5-3D608EB87FD0}"/>
              </a:ext>
            </a:extLst>
          </p:cNvPr>
          <p:cNvSpPr/>
          <p:nvPr/>
        </p:nvSpPr>
        <p:spPr>
          <a:xfrm>
            <a:off x="506172" y="1982917"/>
            <a:ext cx="990601" cy="1311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B8807617-4C3B-6F08-71C0-777B782A8CFA}"/>
              </a:ext>
            </a:extLst>
          </p:cNvPr>
          <p:cNvSpPr/>
          <p:nvPr/>
        </p:nvSpPr>
        <p:spPr>
          <a:xfrm>
            <a:off x="1828800" y="1982917"/>
            <a:ext cx="48006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85BF04ED-E7CD-79D7-753B-CB27B94716A3}"/>
              </a:ext>
            </a:extLst>
          </p:cNvPr>
          <p:cNvSpPr txBox="1"/>
          <p:nvPr/>
        </p:nvSpPr>
        <p:spPr>
          <a:xfrm>
            <a:off x="9121462" y="2274605"/>
            <a:ext cx="2079937" cy="41550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77000"/>
              </a:lnSpc>
            </a:pPr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学生主页导航栏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4967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个 人 信 息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58768436-26E4-C08C-6AB6-FADF10BAAECB}"/>
              </a:ext>
            </a:extLst>
          </p:cNvPr>
          <p:cNvSpPr/>
          <p:nvPr/>
        </p:nvSpPr>
        <p:spPr>
          <a:xfrm>
            <a:off x="2464701" y="2895600"/>
            <a:ext cx="671046" cy="4144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63C787F-FB28-E3BC-2863-1EBA5E0B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29" y="1828801"/>
            <a:ext cx="3576094" cy="3122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B868AD6-8945-415B-9811-3E7564719C40}"/>
              </a:ext>
            </a:extLst>
          </p:cNvPr>
          <p:cNvSpPr/>
          <p:nvPr/>
        </p:nvSpPr>
        <p:spPr>
          <a:xfrm>
            <a:off x="5768169" y="2716616"/>
            <a:ext cx="685801" cy="381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73257E7-F039-09F0-F77E-8A3ED1041833}"/>
              </a:ext>
            </a:extLst>
          </p:cNvPr>
          <p:cNvSpPr txBox="1"/>
          <p:nvPr/>
        </p:nvSpPr>
        <p:spPr>
          <a:xfrm>
            <a:off x="4038600" y="5124512"/>
            <a:ext cx="2286000" cy="104768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进入个人中心，查看个人信息，并可修改基本资料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6DCDCC7-A0E7-45A9-D36D-FC085AE0B5F5}"/>
              </a:ext>
            </a:extLst>
          </p:cNvPr>
          <p:cNvSpPr/>
          <p:nvPr/>
        </p:nvSpPr>
        <p:spPr>
          <a:xfrm>
            <a:off x="6565552" y="2716616"/>
            <a:ext cx="597248" cy="4123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97D8FB9-032B-A98C-8FC7-E94E3EF23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1955843"/>
            <a:ext cx="4477181" cy="2995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EFD1652C-1525-CC6D-3251-A8C28588EC9F}"/>
              </a:ext>
            </a:extLst>
          </p:cNvPr>
          <p:cNvSpPr txBox="1"/>
          <p:nvPr/>
        </p:nvSpPr>
        <p:spPr>
          <a:xfrm>
            <a:off x="8422670" y="5124512"/>
            <a:ext cx="1788130" cy="32977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>
              <a:lnSpc>
                <a:spcPct val="77000"/>
              </a:lnSpc>
            </a:pPr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修改密码页面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116CFC13-A394-6F9A-1A1D-B6D34B1D450A}"/>
              </a:ext>
            </a:extLst>
          </p:cNvPr>
          <p:cNvSpPr txBox="1"/>
          <p:nvPr/>
        </p:nvSpPr>
        <p:spPr>
          <a:xfrm>
            <a:off x="238906" y="4784891"/>
            <a:ext cx="2030515" cy="86244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点击主页右上角，点击“个人中心”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6606FC-32C2-DE13-70F7-2B6B62B57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54" y="1986729"/>
            <a:ext cx="2155965" cy="264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174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25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布 局 设 置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58768436-26E4-C08C-6AB6-FADF10BAAECB}"/>
              </a:ext>
            </a:extLst>
          </p:cNvPr>
          <p:cNvSpPr/>
          <p:nvPr/>
        </p:nvSpPr>
        <p:spPr>
          <a:xfrm>
            <a:off x="3962400" y="3493359"/>
            <a:ext cx="838200" cy="4690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116CFC13-A394-6F9A-1A1D-B6D34B1D450A}"/>
              </a:ext>
            </a:extLst>
          </p:cNvPr>
          <p:cNvSpPr txBox="1"/>
          <p:nvPr/>
        </p:nvSpPr>
        <p:spPr>
          <a:xfrm>
            <a:off x="762000" y="5334000"/>
            <a:ext cx="2030515" cy="86244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点击主页右上角，点击“个人中心”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BBC4EE-2690-12F4-2AA6-A27C1817F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57400"/>
            <a:ext cx="2333951" cy="3077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A9C6E2-416B-1182-D437-120A0259D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927" y="1126734"/>
            <a:ext cx="2583830" cy="5649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0221FAF4-C9B0-35F3-5411-37AB2D169897}"/>
              </a:ext>
            </a:extLst>
          </p:cNvPr>
          <p:cNvSpPr txBox="1"/>
          <p:nvPr/>
        </p:nvSpPr>
        <p:spPr>
          <a:xfrm>
            <a:off x="8534400" y="3493359"/>
            <a:ext cx="2030515" cy="86244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可根据个人喜好配置主题风格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54338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书馆云影（摄影：王秋锦）"/>
          <p:cNvPicPr>
            <a:picLocks noChangeAspect="1"/>
          </p:cNvPicPr>
          <p:nvPr/>
        </p:nvPicPr>
        <p:blipFill>
          <a:blip r:embed="rId3">
            <a:alphaModFix amt="37000"/>
          </a:blip>
          <a:srcRect r="24832" b="25688"/>
          <a:stretch>
            <a:fillRect/>
          </a:stretch>
        </p:blipFill>
        <p:spPr>
          <a:xfrm>
            <a:off x="1285240" y="0"/>
            <a:ext cx="10964545" cy="68554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670" y="-12383"/>
            <a:ext cx="12223115" cy="68802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8000">
                <a:srgbClr val="79B7F8">
                  <a:alpha val="39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9" name="矩形 42"/>
          <p:cNvSpPr/>
          <p:nvPr/>
        </p:nvSpPr>
        <p:spPr>
          <a:xfrm>
            <a:off x="0" y="0"/>
            <a:ext cx="5126355" cy="6467475"/>
          </a:xfrm>
          <a:custGeom>
            <a:avLst/>
            <a:gdLst/>
            <a:ahLst/>
            <a:cxnLst/>
            <a:rect l="l" t="t" r="r" b="b"/>
            <a:pathLst>
              <a:path w="2443221" h="4630591">
                <a:moveTo>
                  <a:pt x="0" y="0"/>
                </a:moveTo>
                <a:lnTo>
                  <a:pt x="2443221" y="0"/>
                </a:lnTo>
                <a:lnTo>
                  <a:pt x="0" y="463059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3470" y="1500129"/>
            <a:ext cx="2745863" cy="653169"/>
          </a:xfrm>
          <a:prstGeom prst="rect">
            <a:avLst/>
          </a:prstGeom>
          <a:noFill/>
        </p:spPr>
        <p:txBody>
          <a:bodyPr wrap="square" lIns="143935" tIns="71966" rIns="143935" bIns="71966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300" b="1" i="0" u="none" strike="noStrike" kern="1200" cap="none" spc="-192" normalizeH="0" baseline="0" noProof="0" dirty="0">
                <a:ln>
                  <a:noFill/>
                </a:ln>
                <a:solidFill>
                  <a:srgbClr val="9FC3E3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  <a:endParaRPr kumimoji="0" lang="zh-CN" altLang="en-US" sz="3300" b="1" i="0" u="none" strike="noStrike" kern="1200" cap="none" spc="-192" normalizeH="0" baseline="0" noProof="0" dirty="0">
              <a:ln>
                <a:noFill/>
              </a:ln>
              <a:solidFill>
                <a:srgbClr val="9FC3E3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42"/>
          <p:cNvSpPr/>
          <p:nvPr/>
        </p:nvSpPr>
        <p:spPr>
          <a:xfrm flipV="1">
            <a:off x="0" y="4385310"/>
            <a:ext cx="5645785" cy="2473960"/>
          </a:xfrm>
          <a:custGeom>
            <a:avLst/>
            <a:gdLst/>
            <a:ahLst/>
            <a:cxnLst/>
            <a:rect l="l" t="t" r="r" b="b"/>
            <a:pathLst>
              <a:path w="2443221" h="4630591">
                <a:moveTo>
                  <a:pt x="0" y="0"/>
                </a:moveTo>
                <a:lnTo>
                  <a:pt x="2443221" y="0"/>
                </a:lnTo>
                <a:lnTo>
                  <a:pt x="0" y="46305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TextBox 5"/>
          <p:cNvSpPr>
            <a:spLocks noChangeArrowheads="1"/>
          </p:cNvSpPr>
          <p:nvPr/>
        </p:nvSpPr>
        <p:spPr bwMode="auto">
          <a:xfrm>
            <a:off x="393505" y="2632686"/>
            <a:ext cx="155764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E75B3"/>
                </a:solidFill>
                <a:effectLst/>
                <a:uLnTx/>
                <a:uFillTx/>
                <a:latin typeface="迷你简小标宋" panose="03000509000000000000" pitchFamily="65" charset="-122"/>
                <a:ea typeface="迷你简小标宋" panose="03000509000000000000" pitchFamily="65" charset="-122"/>
                <a:cs typeface="+mn-cs"/>
                <a:sym typeface="Bebas Neue" pitchFamily="2" charset="0"/>
              </a:rPr>
              <a:t>目录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2E75B3"/>
              </a:solidFill>
              <a:effectLst/>
              <a:uLnTx/>
              <a:uFillTx/>
              <a:latin typeface="迷你简小标宋" panose="03000509000000000000" pitchFamily="65" charset="-122"/>
              <a:ea typeface="迷你简小标宋" panose="03000509000000000000" pitchFamily="65" charset="-122"/>
              <a:cs typeface="+mn-cs"/>
              <a:sym typeface="Bebas Neue" pitchFamily="2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699760" y="1763395"/>
            <a:ext cx="3513455" cy="720090"/>
            <a:chOff x="8976" y="1937"/>
            <a:chExt cx="5533" cy="1134"/>
          </a:xfrm>
        </p:grpSpPr>
        <p:sp>
          <p:nvSpPr>
            <p:cNvPr id="2" name="流程图: 离页连接符 1"/>
            <p:cNvSpPr/>
            <p:nvPr/>
          </p:nvSpPr>
          <p:spPr>
            <a:xfrm>
              <a:off x="8976" y="1937"/>
              <a:ext cx="1212" cy="1134"/>
            </a:xfrm>
            <a:prstGeom prst="flowChartOffpageConnector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1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0407" y="2851"/>
              <a:ext cx="4102" cy="0"/>
            </a:xfrm>
            <a:prstGeom prst="lin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sp>
          <p:nvSpPr>
            <p:cNvPr id="17" name="文本框 5"/>
            <p:cNvSpPr txBox="1"/>
            <p:nvPr/>
          </p:nvSpPr>
          <p:spPr>
            <a:xfrm>
              <a:off x="10899" y="1972"/>
              <a:ext cx="3141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E75B3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课 题 背 景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99760" y="2774950"/>
            <a:ext cx="3513455" cy="732790"/>
            <a:chOff x="8976" y="3517"/>
            <a:chExt cx="5533" cy="1154"/>
          </a:xfrm>
        </p:grpSpPr>
        <p:sp>
          <p:nvSpPr>
            <p:cNvPr id="3" name="流程图: 离页连接符 2"/>
            <p:cNvSpPr/>
            <p:nvPr/>
          </p:nvSpPr>
          <p:spPr>
            <a:xfrm>
              <a:off x="8976" y="3537"/>
              <a:ext cx="1212" cy="1134"/>
            </a:xfrm>
            <a:prstGeom prst="flowChartOffpageConnector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2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文本框 43"/>
            <p:cNvSpPr txBox="1"/>
            <p:nvPr/>
          </p:nvSpPr>
          <p:spPr>
            <a:xfrm>
              <a:off x="10899" y="3517"/>
              <a:ext cx="3060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E75B3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系 统 架 构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0407" y="4451"/>
              <a:ext cx="4102" cy="0"/>
            </a:xfrm>
            <a:prstGeom prst="lin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8" name="组合 7"/>
          <p:cNvGrpSpPr/>
          <p:nvPr/>
        </p:nvGrpSpPr>
        <p:grpSpPr>
          <a:xfrm>
            <a:off x="5699760" y="4823460"/>
            <a:ext cx="3513455" cy="732790"/>
            <a:chOff x="8976" y="6757"/>
            <a:chExt cx="5533" cy="1154"/>
          </a:xfrm>
        </p:grpSpPr>
        <p:sp>
          <p:nvSpPr>
            <p:cNvPr id="6" name="流程图: 离页连接符 5"/>
            <p:cNvSpPr/>
            <p:nvPr/>
          </p:nvSpPr>
          <p:spPr>
            <a:xfrm>
              <a:off x="8976" y="6777"/>
              <a:ext cx="1212" cy="1134"/>
            </a:xfrm>
            <a:prstGeom prst="flowChartOffpageConnector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4</a:t>
              </a:r>
            </a:p>
          </p:txBody>
        </p:sp>
        <p:sp>
          <p:nvSpPr>
            <p:cNvPr id="21" name="文本框 46"/>
            <p:cNvSpPr txBox="1"/>
            <p:nvPr/>
          </p:nvSpPr>
          <p:spPr>
            <a:xfrm>
              <a:off x="10996" y="6757"/>
              <a:ext cx="2924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E75B3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功能实现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10407" y="7691"/>
              <a:ext cx="4102" cy="0"/>
            </a:xfrm>
            <a:prstGeom prst="lin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10" name="组合 9"/>
          <p:cNvGrpSpPr/>
          <p:nvPr/>
        </p:nvGrpSpPr>
        <p:grpSpPr>
          <a:xfrm>
            <a:off x="5699760" y="3799205"/>
            <a:ext cx="3513455" cy="732790"/>
            <a:chOff x="8976" y="5117"/>
            <a:chExt cx="5533" cy="1154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8976" y="5137"/>
              <a:ext cx="1212" cy="1134"/>
            </a:xfrm>
            <a:prstGeom prst="flowChartOffpageConnector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3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文本框 44"/>
            <p:cNvSpPr txBox="1"/>
            <p:nvPr/>
          </p:nvSpPr>
          <p:spPr>
            <a:xfrm>
              <a:off x="10899" y="5117"/>
              <a:ext cx="3060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E75B3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技 术 支 持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10407" y="6091"/>
              <a:ext cx="4102" cy="0"/>
            </a:xfrm>
            <a:prstGeom prst="lin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pic>
        <p:nvPicPr>
          <p:cNvPr id="11" name="图片 10" descr="校名+校徽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102870"/>
            <a:ext cx="3302635" cy="110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58"/>
    </mc:Choice>
    <mc:Fallback xmlns="">
      <p:transition advTm="86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信 息 查 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49AA91-2F6B-89C8-E7E2-29850BB6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94953"/>
            <a:ext cx="8961149" cy="4834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E042FE5-0B7F-414A-B58E-C5846AAB6652}"/>
              </a:ext>
            </a:extLst>
          </p:cNvPr>
          <p:cNvSpPr/>
          <p:nvPr/>
        </p:nvSpPr>
        <p:spPr>
          <a:xfrm>
            <a:off x="1905000" y="2286000"/>
            <a:ext cx="6477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5EA4FBBC-6EFE-9F49-7A89-24FAFCFD8929}"/>
              </a:ext>
            </a:extLst>
          </p:cNvPr>
          <p:cNvSpPr txBox="1"/>
          <p:nvPr/>
        </p:nvSpPr>
        <p:spPr>
          <a:xfrm>
            <a:off x="8686800" y="2349714"/>
            <a:ext cx="1676400" cy="393486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77000"/>
              </a:lnSpc>
            </a:pPr>
            <a:r>
              <a:rPr lang="zh-CN" altLang="en-US" b="1" dirty="0">
                <a:solidFill>
                  <a:srgbClr val="00B0F0"/>
                </a:solidFill>
                <a:latin typeface="Microsoft Yahei"/>
                <a:ea typeface="Microsoft Yahei"/>
              </a:rPr>
              <a:t>信息检索功能</a:t>
            </a:r>
            <a:endParaRPr lang="en-US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81ED120D-72F9-CCBE-A744-1B33D3C01D0E}"/>
              </a:ext>
            </a:extLst>
          </p:cNvPr>
          <p:cNvSpPr txBox="1"/>
          <p:nvPr/>
        </p:nvSpPr>
        <p:spPr>
          <a:xfrm>
            <a:off x="9998793" y="2819400"/>
            <a:ext cx="1887111" cy="7920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登录导师账号，打开学生列表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2C9331-F8D3-592F-D2DD-939BD3969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51" y="3124200"/>
            <a:ext cx="9067800" cy="3165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74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C9822C-07BB-2DDC-B2D0-2DB40A55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752600"/>
            <a:ext cx="8739535" cy="4904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箭头: V 形 1">
            <a:extLst>
              <a:ext uri="{FF2B5EF4-FFF2-40B4-BE49-F238E27FC236}">
                <a16:creationId xmlns:a16="http://schemas.microsoft.com/office/drawing/2014/main" id="{2BF2DAC5-EB4E-1366-D7DD-3D950FEF5036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信 息 查 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6CAFD6-F100-4409-9468-3465C3325143}"/>
              </a:ext>
            </a:extLst>
          </p:cNvPr>
          <p:cNvSpPr/>
          <p:nvPr/>
        </p:nvSpPr>
        <p:spPr>
          <a:xfrm>
            <a:off x="1905000" y="2209800"/>
            <a:ext cx="6553200" cy="534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6DF32109-5A12-CBF6-980A-ABC78E26A66F}"/>
              </a:ext>
            </a:extLst>
          </p:cNvPr>
          <p:cNvSpPr txBox="1"/>
          <p:nvPr/>
        </p:nvSpPr>
        <p:spPr>
          <a:xfrm>
            <a:off x="9906000" y="2819400"/>
            <a:ext cx="1887111" cy="7920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登录学生账号，打开导师列表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79C428-7393-D2CF-0C5E-135E04A7B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106562"/>
            <a:ext cx="9372600" cy="2930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969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选 择 功 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9822C-07BB-2DDC-B2D0-2DB40A55E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862240"/>
            <a:ext cx="8458200" cy="4746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F41E9860-34FB-7D8E-73A2-16CD0574CF6A}"/>
              </a:ext>
            </a:extLst>
          </p:cNvPr>
          <p:cNvSpPr txBox="1"/>
          <p:nvPr/>
        </p:nvSpPr>
        <p:spPr>
          <a:xfrm>
            <a:off x="9771013" y="2895600"/>
            <a:ext cx="1887111" cy="7920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登录学生账号，打开导师列表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676C9F-54F4-9907-A7E3-A0B70F1DCD65}"/>
              </a:ext>
            </a:extLst>
          </p:cNvPr>
          <p:cNvSpPr/>
          <p:nvPr/>
        </p:nvSpPr>
        <p:spPr>
          <a:xfrm>
            <a:off x="8001000" y="2971800"/>
            <a:ext cx="1066800" cy="327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65ECC7E-4FE2-DD6B-CA03-52810E3A91AF}"/>
              </a:ext>
            </a:extLst>
          </p:cNvPr>
          <p:cNvSpPr/>
          <p:nvPr/>
        </p:nvSpPr>
        <p:spPr>
          <a:xfrm rot="12120228">
            <a:off x="6404482" y="2601786"/>
            <a:ext cx="1266045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416E7C-5B2B-2EE3-B0DA-BCDFF2EC8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273" y="2133600"/>
            <a:ext cx="4353171" cy="892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EEDD711E-90FC-100B-B972-8FD92614C50E}"/>
              </a:ext>
            </a:extLst>
          </p:cNvPr>
          <p:cNvSpPr txBox="1"/>
          <p:nvPr/>
        </p:nvSpPr>
        <p:spPr>
          <a:xfrm>
            <a:off x="6919115" y="1918901"/>
            <a:ext cx="1887111" cy="7920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选中心仪导师，点击“选择”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2F7E702-B154-1C80-79F3-B00FCA711AE4}"/>
              </a:ext>
            </a:extLst>
          </p:cNvPr>
          <p:cNvSpPr/>
          <p:nvPr/>
        </p:nvSpPr>
        <p:spPr>
          <a:xfrm rot="5400000">
            <a:off x="3056459" y="3593606"/>
            <a:ext cx="1266045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9F6DE1-28AA-3F69-0A9F-99CE6C78C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12" y="4800600"/>
            <a:ext cx="7307017" cy="1597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E3934424-01F6-FBC2-A620-A8503DE7683F}"/>
              </a:ext>
            </a:extLst>
          </p:cNvPr>
          <p:cNvSpPr txBox="1"/>
          <p:nvPr/>
        </p:nvSpPr>
        <p:spPr>
          <a:xfrm>
            <a:off x="4232841" y="3535643"/>
            <a:ext cx="2625159" cy="93802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打开“双选结果”页面，即可查看情况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563529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0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选 择 功 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AADFEB-89E2-ED40-451C-FC6ABA3A3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20765"/>
            <a:ext cx="9067800" cy="3016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77322-4B88-72F3-DB9C-447162F63B94}"/>
              </a:ext>
            </a:extLst>
          </p:cNvPr>
          <p:cNvSpPr txBox="1"/>
          <p:nvPr/>
        </p:nvSpPr>
        <p:spPr>
          <a:xfrm>
            <a:off x="916138" y="5257800"/>
            <a:ext cx="3496258" cy="105276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登录该导师账号，打开“学生管理”下的“申请处理”，便可看到该学生的申请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5D8FAE-CB51-8774-8539-55B8D757B5E2}"/>
              </a:ext>
            </a:extLst>
          </p:cNvPr>
          <p:cNvSpPr/>
          <p:nvPr/>
        </p:nvSpPr>
        <p:spPr>
          <a:xfrm>
            <a:off x="8233492" y="2895600"/>
            <a:ext cx="11430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8D66C6D-712F-C8FF-9941-DC224464C9B4}"/>
              </a:ext>
            </a:extLst>
          </p:cNvPr>
          <p:cNvSpPr/>
          <p:nvPr/>
        </p:nvSpPr>
        <p:spPr>
          <a:xfrm rot="10800000">
            <a:off x="7296031" y="2967079"/>
            <a:ext cx="759915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622524B-9F12-2290-3E32-4A326F880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70" y="3500479"/>
            <a:ext cx="6468988" cy="1563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8A9728A-8800-8429-DFA7-715C6802E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261" y="2316712"/>
            <a:ext cx="4352478" cy="863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E45E5F0-0122-6075-CA35-299F28F91A35}"/>
              </a:ext>
            </a:extLst>
          </p:cNvPr>
          <p:cNvSpPr/>
          <p:nvPr/>
        </p:nvSpPr>
        <p:spPr>
          <a:xfrm>
            <a:off x="75781" y="2133600"/>
            <a:ext cx="6934618" cy="335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5EA2094B-1006-5360-44A9-7E53C43B3612}"/>
              </a:ext>
            </a:extLst>
          </p:cNvPr>
          <p:cNvSpPr txBox="1"/>
          <p:nvPr/>
        </p:nvSpPr>
        <p:spPr>
          <a:xfrm>
            <a:off x="7391818" y="2396790"/>
            <a:ext cx="759915" cy="444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同意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9168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推 荐 系 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6D42B9-C4C7-E33C-B4FB-05E98CD8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8915400" cy="4517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3E5DCFD2-0508-E3F7-89AB-936666F99410}"/>
              </a:ext>
            </a:extLst>
          </p:cNvPr>
          <p:cNvSpPr txBox="1"/>
          <p:nvPr/>
        </p:nvSpPr>
        <p:spPr>
          <a:xfrm>
            <a:off x="9372600" y="2819400"/>
            <a:ext cx="2743200" cy="19812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登录学生账号，打开“导师管理”下的“导师推荐”，便可看到由系统根据匹配度推荐的几位导师的信息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1231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活 动 管 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7E271D-054B-7306-F8A9-48540970C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9"/>
          <a:stretch/>
        </p:blipFill>
        <p:spPr>
          <a:xfrm>
            <a:off x="325938" y="1949997"/>
            <a:ext cx="9844320" cy="426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947320A-05F0-8F40-59E1-DDDC0CD0D2DF}"/>
              </a:ext>
            </a:extLst>
          </p:cNvPr>
          <p:cNvSpPr txBox="1"/>
          <p:nvPr/>
        </p:nvSpPr>
        <p:spPr>
          <a:xfrm>
            <a:off x="6943904" y="1371587"/>
            <a:ext cx="1905000" cy="5334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查看当前活动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78740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功能实现</a:t>
            </a:r>
            <a:endParaRPr lang="en-US" sz="110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C2FC52D2-A992-8B05-5F09-CAF7B872DE50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98B26095-D079-0E5D-3633-B5A29FE7E704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 能 实 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B709BD3-743B-B62C-D093-26118325AF88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B63CCB93-B5C7-ED24-1AF5-5702AD0AC9F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D03A23-4DA9-5F0F-9E6B-05ED951EEDEB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742C871-CA7C-783A-7F21-05531ACA84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9" name="箭头: V 形 8">
            <a:extLst>
              <a:ext uri="{FF2B5EF4-FFF2-40B4-BE49-F238E27FC236}">
                <a16:creationId xmlns:a16="http://schemas.microsoft.com/office/drawing/2014/main" id="{4BC90570-7B75-772B-AD3A-3C81FB9BB1D2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</a:rPr>
              <a:t>活 动 管 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47F3AC-854B-AEDC-12F2-03CD322E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2" y="2400081"/>
            <a:ext cx="11853946" cy="3306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E4944871-14F9-8C32-87BC-F7D6E0485602}"/>
              </a:ext>
            </a:extLst>
          </p:cNvPr>
          <p:cNvSpPr txBox="1"/>
          <p:nvPr/>
        </p:nvSpPr>
        <p:spPr>
          <a:xfrm>
            <a:off x="6858000" y="1752600"/>
            <a:ext cx="1905000" cy="5334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活动查询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004131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or 4"/>
          <p:cNvCxnSpPr/>
          <p:nvPr/>
        </p:nvCxnSpPr>
        <p:spPr>
          <a:xfrm>
            <a:off x="4812320" y="2303981"/>
            <a:ext cx="1" cy="1515804"/>
          </a:xfrm>
          <a:prstGeom prst="line">
            <a:avLst/>
          </a:prstGeom>
          <a:ln w="19050">
            <a:solidFill>
              <a:srgbClr val="2E75B3"/>
            </a:solidFill>
            <a:prstDash val="solid"/>
            <a:headEnd type="none"/>
            <a:tailEnd type="none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1840EC54-5EB7-4155-B0DF-4AA2A1A2CC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3581400" cy="8042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048941-21A7-84F7-1124-7220CE7F8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92" y="2220936"/>
            <a:ext cx="1770015" cy="1641424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0CC74278-5DED-38EE-FBBC-D133CD4E911C}"/>
              </a:ext>
            </a:extLst>
          </p:cNvPr>
          <p:cNvSpPr txBox="1"/>
          <p:nvPr/>
        </p:nvSpPr>
        <p:spPr>
          <a:xfrm>
            <a:off x="5029200" y="2223493"/>
            <a:ext cx="6553200" cy="195736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dirty="0">
                <a:solidFill>
                  <a:srgbClr val="2E75B3"/>
                </a:solidFill>
                <a:latin typeface="微软雅黑"/>
                <a:ea typeface="微软雅黑"/>
                <a:cs typeface="微软雅黑"/>
              </a:rPr>
              <a:t>团队分工</a:t>
            </a:r>
            <a:r>
              <a:rPr lang="en-US" sz="2400" b="1" dirty="0">
                <a:solidFill>
                  <a:srgbClr val="2E75B3"/>
                </a:solidFill>
                <a:latin typeface="微软雅黑"/>
                <a:ea typeface="微软雅黑"/>
                <a:cs typeface="微软雅黑"/>
              </a:rPr>
              <a:t>：</a:t>
            </a:r>
          </a:p>
          <a:p>
            <a:pPr algn="l">
              <a:lnSpc>
                <a:spcPct val="120000"/>
              </a:lnSpc>
            </a:pPr>
            <a:r>
              <a:rPr lang="zh-CN" altLang="en-US" b="1" dirty="0">
                <a:solidFill>
                  <a:srgbClr val="2E75B3"/>
                </a:solidFill>
                <a:latin typeface="微软雅黑"/>
                <a:ea typeface="微软雅黑"/>
              </a:rPr>
              <a:t>刘志成：数据库设计，后端开发， 项目部署</a:t>
            </a:r>
            <a:br>
              <a:rPr lang="zh-CN" altLang="en-US" b="1" dirty="0">
                <a:solidFill>
                  <a:srgbClr val="2E75B3"/>
                </a:solidFill>
                <a:latin typeface="微软雅黑"/>
                <a:ea typeface="微软雅黑"/>
              </a:rPr>
            </a:br>
            <a:r>
              <a:rPr lang="zh-CN" altLang="en-US" b="1" dirty="0">
                <a:solidFill>
                  <a:srgbClr val="2E75B3"/>
                </a:solidFill>
                <a:latin typeface="微软雅黑"/>
                <a:ea typeface="微软雅黑"/>
              </a:rPr>
              <a:t>邵永康：前端开发，项目联调测试</a:t>
            </a:r>
            <a:br>
              <a:rPr lang="zh-CN" altLang="en-US" b="1" dirty="0">
                <a:solidFill>
                  <a:srgbClr val="2E75B3"/>
                </a:solidFill>
                <a:latin typeface="微软雅黑"/>
                <a:ea typeface="微软雅黑"/>
              </a:rPr>
            </a:br>
            <a:r>
              <a:rPr lang="zh-CN" altLang="en-US" b="1" dirty="0">
                <a:solidFill>
                  <a:srgbClr val="2E75B3"/>
                </a:solidFill>
                <a:latin typeface="微软雅黑"/>
                <a:ea typeface="微软雅黑"/>
              </a:rPr>
              <a:t>钱洁楠，熊丽安，何枫：需求分析，页面原型，</a:t>
            </a:r>
            <a:r>
              <a:rPr lang="en-US" altLang="zh-CN" b="1" dirty="0">
                <a:solidFill>
                  <a:srgbClr val="2E75B3"/>
                </a:solidFill>
                <a:latin typeface="微软雅黑"/>
                <a:ea typeface="微软雅黑"/>
              </a:rPr>
              <a:t>ppt</a:t>
            </a:r>
            <a:r>
              <a:rPr lang="zh-CN" altLang="en-US" b="1" dirty="0">
                <a:solidFill>
                  <a:srgbClr val="2E75B3"/>
                </a:solidFill>
                <a:latin typeface="微软雅黑"/>
                <a:ea typeface="微软雅黑"/>
              </a:rPr>
              <a:t>编写</a:t>
            </a:r>
            <a:endParaRPr lang="en-US" b="1" dirty="0">
              <a:solidFill>
                <a:srgbClr val="2E75B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0899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or 4"/>
          <p:cNvCxnSpPr/>
          <p:nvPr/>
        </p:nvCxnSpPr>
        <p:spPr>
          <a:xfrm>
            <a:off x="4812320" y="2303981"/>
            <a:ext cx="1" cy="1515804"/>
          </a:xfrm>
          <a:prstGeom prst="line">
            <a:avLst/>
          </a:prstGeom>
          <a:ln w="19050">
            <a:solidFill>
              <a:srgbClr val="2E75B3"/>
            </a:solidFill>
            <a:prstDash val="solid"/>
            <a:headEnd type="none"/>
            <a:tailEnd type="none"/>
          </a:ln>
        </p:spPr>
      </p:cxnSp>
      <p:sp>
        <p:nvSpPr>
          <p:cNvPr id="5" name="TextBox 5"/>
          <p:cNvSpPr txBox="1"/>
          <p:nvPr/>
        </p:nvSpPr>
        <p:spPr>
          <a:xfrm>
            <a:off x="5085803" y="2400163"/>
            <a:ext cx="5930531" cy="132343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8000" dirty="0">
                <a:solidFill>
                  <a:srgbClr val="2E75B3"/>
                </a:solidFill>
                <a:latin typeface="华文隶书"/>
                <a:ea typeface="华文隶书"/>
                <a:cs typeface="华文隶书"/>
              </a:rPr>
              <a:t>感谢聆听</a:t>
            </a:r>
            <a:r>
              <a:rPr lang="en-US" sz="8000" dirty="0">
                <a:solidFill>
                  <a:srgbClr val="2E75B3"/>
                </a:solidFill>
                <a:latin typeface="华文隶书"/>
                <a:ea typeface="华文隶书"/>
                <a:cs typeface="华文隶书"/>
              </a:rPr>
              <a:t>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40EC54-5EB7-4155-B0DF-4AA2A1A2CC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3581400" cy="8042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048941-21A7-84F7-1124-7220CE7F8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92" y="2220936"/>
            <a:ext cx="1770015" cy="16414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图片">
            <a:extLst>
              <a:ext uri="{FF2B5EF4-FFF2-40B4-BE49-F238E27FC236}">
                <a16:creationId xmlns:a16="http://schemas.microsoft.com/office/drawing/2014/main" id="{41184354-0AC7-555F-252A-593C49D6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59" y="-149229"/>
            <a:ext cx="12500992" cy="38830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DAC2F50A-59A4-F145-16D1-EAD66140D5B3}"/>
              </a:ext>
            </a:extLst>
          </p:cNvPr>
          <p:cNvSpPr/>
          <p:nvPr/>
        </p:nvSpPr>
        <p:spPr>
          <a:xfrm>
            <a:off x="-3763" y="-18558"/>
            <a:ext cx="12192000" cy="375208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  <a:alpha val="27000"/>
                </a:schemeClr>
              </a:gs>
              <a:gs pos="100000">
                <a:schemeClr val="accent5">
                  <a:lumMod val="40000"/>
                  <a:lumOff val="60000"/>
                  <a:shade val="67500"/>
                  <a:satMod val="115000"/>
                  <a:alpha val="46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/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5321332" y="3044190"/>
            <a:ext cx="1549432" cy="1378934"/>
            <a:chOff x="5321332" y="3044190"/>
            <a:chExt cx="1549432" cy="1378934"/>
          </a:xfrm>
        </p:grpSpPr>
        <p:sp>
          <p:nvSpPr>
            <p:cNvPr id="5" name="Freeform 5"/>
            <p:cNvSpPr/>
            <p:nvPr/>
          </p:nvSpPr>
          <p:spPr>
            <a:xfrm>
              <a:off x="5321332" y="3044190"/>
              <a:ext cx="1549432" cy="1378934"/>
            </a:xfrm>
            <a:custGeom>
              <a:avLst/>
              <a:gdLst/>
              <a:ahLst/>
              <a:cxnLst/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  <a:effectLst>
              <a:outerShdw blurRad="63500">
                <a:srgbClr val="000000">
                  <a:alpha val="40000"/>
                </a:srgbClr>
              </a:outerShdw>
            </a:effectLst>
          </p:spPr>
        </p:sp>
        <p:sp>
          <p:nvSpPr>
            <p:cNvPr id="6" name="Freeform 6"/>
            <p:cNvSpPr/>
            <p:nvPr/>
          </p:nvSpPr>
          <p:spPr>
            <a:xfrm>
              <a:off x="5424774" y="3136297"/>
              <a:ext cx="1342454" cy="1194721"/>
            </a:xfrm>
            <a:custGeom>
              <a:avLst/>
              <a:gdLst/>
              <a:ahLst/>
              <a:cxnLst/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2E75B3"/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91701" y="3454195"/>
            <a:ext cx="401072" cy="64633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schemeClr val="lt1">
                    <a:alpha val="100000"/>
                  </a:schemeClr>
                </a:solidFill>
                <a:latin typeface="华文楷体"/>
                <a:ea typeface="华文楷体"/>
                <a:cs typeface="华文楷体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3324" y="4697510"/>
            <a:ext cx="9425352" cy="101566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6000" b="1" dirty="0">
                <a:solidFill>
                  <a:srgbClr val="2E75B3"/>
                </a:solidFill>
                <a:latin typeface="华文新魏"/>
                <a:ea typeface="华文新魏"/>
                <a:cs typeface="华文新魏"/>
              </a:rPr>
              <a:t>课程背景</a:t>
            </a:r>
            <a:endParaRPr lang="en-US" sz="6000" b="1" dirty="0">
              <a:solidFill>
                <a:srgbClr val="2E75B3"/>
              </a:solidFill>
              <a:latin typeface="华文新魏"/>
              <a:ea typeface="华文新魏"/>
              <a:cs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75269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3457229" y="1366715"/>
            <a:ext cx="607819" cy="607819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3585573" y="1495059"/>
            <a:ext cx="351132" cy="351132"/>
          </a:xfrm>
          <a:prstGeom prst="ellipse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8" name="Connector 8"/>
          <p:cNvCxnSpPr/>
          <p:nvPr/>
        </p:nvCxnSpPr>
        <p:spPr>
          <a:xfrm>
            <a:off x="3761139" y="1974534"/>
            <a:ext cx="0" cy="831102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9"/>
          <p:cNvSpPr txBox="1"/>
          <p:nvPr/>
        </p:nvSpPr>
        <p:spPr>
          <a:xfrm>
            <a:off x="4197466" y="1162542"/>
            <a:ext cx="656395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</a:rPr>
              <a:t>双选机制的重要性</a:t>
            </a:r>
            <a:endParaRPr lang="en-US" b="1" dirty="0">
              <a:solidFill>
                <a:srgbClr val="00B0F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97466" y="1685121"/>
            <a:ext cx="6563956" cy="1146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长期以来，双选机制在高等教育领域扮演着至关重要的角色，但其固有的缺陷</a:t>
            </a: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——</a:t>
            </a:r>
            <a:r>
              <a:rPr lang="en-US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缺乏透明度，却使得这一过程呈现出一种盲目性</a:t>
            </a: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-519692" y="2337114"/>
            <a:ext cx="3687085" cy="3687085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/>
          </a:blip>
          <a:srcRect l="12500" r="12500"/>
          <a:stretch>
            <a:fillRect/>
          </a:stretch>
        </p:blipFill>
        <p:spPr>
          <a:xfrm>
            <a:off x="-328183" y="2528623"/>
            <a:ext cx="3304066" cy="3304066"/>
          </a:xfrm>
          <a:prstGeom prst="ellipse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3457229" y="3005324"/>
            <a:ext cx="607819" cy="607819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4" name="AutoShape 14"/>
          <p:cNvSpPr/>
          <p:nvPr/>
        </p:nvSpPr>
        <p:spPr>
          <a:xfrm>
            <a:off x="3585573" y="3133668"/>
            <a:ext cx="351132" cy="351132"/>
          </a:xfrm>
          <a:prstGeom prst="ellipse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15" name="Connector 15"/>
          <p:cNvCxnSpPr/>
          <p:nvPr/>
        </p:nvCxnSpPr>
        <p:spPr>
          <a:xfrm>
            <a:off x="3761139" y="3613143"/>
            <a:ext cx="0" cy="831102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6"/>
          <p:cNvSpPr txBox="1"/>
          <p:nvPr/>
        </p:nvSpPr>
        <p:spPr>
          <a:xfrm>
            <a:off x="4197466" y="2801151"/>
            <a:ext cx="656395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</a:rPr>
              <a:t>信息获取的障碍</a:t>
            </a:r>
            <a:endParaRPr lang="en-US" b="1" dirty="0">
              <a:solidFill>
                <a:srgbClr val="00B0F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197466" y="3323731"/>
            <a:ext cx="6563956" cy="1146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对于学生而言，选择导师时面临信息获取的障碍，无法准确了解导师的研究方向、学术成果及热门程度等信息，影响选择恰当性</a:t>
            </a: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8" name="AutoShape 18"/>
          <p:cNvSpPr/>
          <p:nvPr/>
        </p:nvSpPr>
        <p:spPr>
          <a:xfrm>
            <a:off x="3457229" y="4643934"/>
            <a:ext cx="607819" cy="607819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9" name="AutoShape 19"/>
          <p:cNvSpPr/>
          <p:nvPr/>
        </p:nvSpPr>
        <p:spPr>
          <a:xfrm>
            <a:off x="3585573" y="4772277"/>
            <a:ext cx="351132" cy="351132"/>
          </a:xfrm>
          <a:prstGeom prst="ellipse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20" name="Connector 20"/>
          <p:cNvCxnSpPr/>
          <p:nvPr/>
        </p:nvCxnSpPr>
        <p:spPr>
          <a:xfrm>
            <a:off x="3761139" y="5251753"/>
            <a:ext cx="0" cy="831102"/>
          </a:xfrm>
          <a:prstGeom prst="line">
            <a:avLst/>
          </a:prstGeom>
          <a:ln w="9525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1"/>
          <p:cNvSpPr txBox="1"/>
          <p:nvPr/>
        </p:nvSpPr>
        <p:spPr>
          <a:xfrm>
            <a:off x="4197466" y="4439760"/>
            <a:ext cx="656395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00B0F0"/>
                </a:solidFill>
                <a:latin typeface="Microsoft Yahei"/>
                <a:ea typeface="Microsoft Yahei"/>
                <a:cs typeface="Microsoft Yahei"/>
              </a:rPr>
              <a:t>了解学生的需求</a:t>
            </a:r>
            <a:endParaRPr lang="en-US" b="1" dirty="0">
              <a:solidFill>
                <a:srgbClr val="00B0F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197466" y="4962340"/>
            <a:ext cx="6563956" cy="1146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对于教师而言，缺乏对学生选择数量的了解，以及对学生的专业背景、研究意向等信息的清晰认识，影响教学规划和指导策略</a:t>
            </a:r>
            <a:r>
              <a:rPr lang="en-US" sz="14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23" name="AutoShape 23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en-US" sz="2400" b="1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课题背景</a:t>
            </a:r>
            <a:endParaRPr lang="en-US" sz="1100"/>
          </a:p>
        </p:txBody>
      </p:sp>
      <p:sp>
        <p:nvSpPr>
          <p:cNvPr id="24" name="矩形 4">
            <a:extLst>
              <a:ext uri="{FF2B5EF4-FFF2-40B4-BE49-F238E27FC236}">
                <a16:creationId xmlns:a16="http://schemas.microsoft.com/office/drawing/2014/main" id="{7E078237-8ED6-2ED7-F867-E1DDA58204F4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4F29F5E1-64E5-BF72-1B0F-35B2DF422E4F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sp>
        <p:nvSpPr>
          <p:cNvPr id="26" name="矩形 4">
            <a:extLst>
              <a:ext uri="{FF2B5EF4-FFF2-40B4-BE49-F238E27FC236}">
                <a16:creationId xmlns:a16="http://schemas.microsoft.com/office/drawing/2014/main" id="{4F76AC21-2F45-4C1B-D06F-037F4DD15741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C68A72AD-15E7-DFF5-C78B-01403ECD906F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8" name="矩形 4">
            <a:extLst>
              <a:ext uri="{FF2B5EF4-FFF2-40B4-BE49-F238E27FC236}">
                <a16:creationId xmlns:a16="http://schemas.microsoft.com/office/drawing/2014/main" id="{1F08C6C0-7346-C7AF-722F-BA9AEFE4FDB5}"/>
              </a:ext>
            </a:extLst>
          </p:cNvPr>
          <p:cNvSpPr/>
          <p:nvPr/>
        </p:nvSpPr>
        <p:spPr>
          <a:xfrm>
            <a:off x="315998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DFB70B8-42EB-7B69-DCEB-C7473FE6D5A5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题 背 景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7ADABCC-C6B9-E42C-64DB-B60E7D7946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605821" y="1910278"/>
            <a:ext cx="3352743" cy="4033322"/>
          </a:xfrm>
          <a:prstGeom prst="roundRect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7" name="Connector 7"/>
          <p:cNvCxnSpPr/>
          <p:nvPr/>
        </p:nvCxnSpPr>
        <p:spPr>
          <a:xfrm>
            <a:off x="1017892" y="2832921"/>
            <a:ext cx="252860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id="8" name="TextBox 8"/>
          <p:cNvSpPr txBox="1"/>
          <p:nvPr/>
        </p:nvSpPr>
        <p:spPr>
          <a:xfrm>
            <a:off x="1033093" y="1933504"/>
            <a:ext cx="2494955" cy="8891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86000"/>
              </a:lnSpc>
            </a:pPr>
            <a:r>
              <a:rPr lang="en-US" sz="2000" b="1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信息不透明的影响</a:t>
            </a:r>
            <a:endParaRPr lang="en-US" sz="20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1974" y="3027474"/>
            <a:ext cx="2857857" cy="262197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信息不公开、不透明的状态极大地影响了双选过程的效率，这种状态使得师生双方难以做出明智的选择，降低双选效率</a:t>
            </a:r>
            <a:r>
              <a:rPr lang="en-US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194447" y="1910278"/>
            <a:ext cx="3352743" cy="4033322"/>
          </a:xfrm>
          <a:prstGeom prst="roundRect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11" name="Connector 11"/>
          <p:cNvCxnSpPr/>
          <p:nvPr/>
        </p:nvCxnSpPr>
        <p:spPr>
          <a:xfrm>
            <a:off x="4606518" y="2832921"/>
            <a:ext cx="252860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id="12" name="TextBox 12"/>
          <p:cNvSpPr txBox="1"/>
          <p:nvPr/>
        </p:nvSpPr>
        <p:spPr>
          <a:xfrm>
            <a:off x="4621719" y="1933504"/>
            <a:ext cx="2494955" cy="8891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86000"/>
              </a:lnSpc>
            </a:pPr>
            <a:r>
              <a:rPr lang="en-US" sz="2000" b="1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构建双选系统的目标</a:t>
            </a:r>
            <a:endParaRPr lang="en-US" sz="20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40600" y="3027474"/>
            <a:ext cx="2950800" cy="262197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在信创环境下，依托XBase框架，构建一个专业化的双选系统，为师生双方提供决策支持，优化双选流程，提高匹配效率</a:t>
            </a:r>
            <a:r>
              <a:rPr lang="en-US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783073" y="1910278"/>
            <a:ext cx="3352743" cy="4033322"/>
          </a:xfrm>
          <a:prstGeom prst="roundRect">
            <a:avLst/>
          </a:prstGeom>
          <a:solidFill>
            <a:srgbClr val="56CBF5"/>
          </a:solidFill>
          <a:ln/>
        </p:spPr>
        <p:txBody>
          <a:bodyPr/>
          <a:lstStyle/>
          <a:p>
            <a:endParaRPr lang="zh-CN" altLang="en-US"/>
          </a:p>
        </p:txBody>
      </p:sp>
      <p:cxnSp>
        <p:nvCxnSpPr>
          <p:cNvPr id="15" name="Connector 15"/>
          <p:cNvCxnSpPr/>
          <p:nvPr/>
        </p:nvCxnSpPr>
        <p:spPr>
          <a:xfrm>
            <a:off x="8195144" y="2832921"/>
            <a:ext cx="2528601" cy="0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oval"/>
            <a:tailEnd type="none"/>
          </a:ln>
        </p:spPr>
      </p:cxnSp>
      <p:sp>
        <p:nvSpPr>
          <p:cNvPr id="16" name="TextBox 16"/>
          <p:cNvSpPr txBox="1"/>
          <p:nvPr/>
        </p:nvSpPr>
        <p:spPr>
          <a:xfrm>
            <a:off x="8210345" y="1933504"/>
            <a:ext cx="2494955" cy="88911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ctr">
              <a:lnSpc>
                <a:spcPct val="186000"/>
              </a:lnSpc>
            </a:pPr>
            <a:r>
              <a:rPr lang="en-US" sz="2000" b="1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数据共享与智能分析</a:t>
            </a:r>
            <a:endParaRPr lang="en-US" sz="20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029226" y="3027474"/>
            <a:ext cx="2857857" cy="262197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双选系统借助数据共享和人工智能分析技术，为师生双方提供精准的匹配结果，有效解决当前双选过程中存在的问题</a:t>
            </a:r>
            <a:r>
              <a:rPr lang="en-US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8" name="AutoShape 18"/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 w="12700">
            <a:solidFill>
              <a:srgbClr val="00501F">
                <a:alpha val="100000"/>
              </a:srgbClr>
            </a:solidFill>
            <a:prstDash val="solid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defRPr/>
            </a:pPr>
            <a:r>
              <a:rPr lang="en-US" sz="2400" b="1">
                <a:solidFill>
                  <a:schemeClr val="l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课题背景</a:t>
            </a:r>
            <a:endParaRPr lang="en-US" sz="110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204CAA24-97E6-B77C-2D4D-B6ACB4E577ED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A03A84E5-2CF1-7FB3-BD5F-F40E25A54042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9A39C22C-A76E-7B15-AB95-732693859C53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7A5A341A-1B19-B309-B52F-4C63B3821A0C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36936B-4F1D-F6B9-A767-14A049E8A795}"/>
              </a:ext>
            </a:extLst>
          </p:cNvPr>
          <p:cNvSpPr/>
          <p:nvPr/>
        </p:nvSpPr>
        <p:spPr>
          <a:xfrm flipH="1">
            <a:off x="3159979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题 背 景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12F69CF-94B6-284E-35C4-D441EC0B75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图片">
            <a:extLst>
              <a:ext uri="{FF2B5EF4-FFF2-40B4-BE49-F238E27FC236}">
                <a16:creationId xmlns:a16="http://schemas.microsoft.com/office/drawing/2014/main" id="{41184354-0AC7-555F-252A-593C49D6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59" y="-149229"/>
            <a:ext cx="12500992" cy="38830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DAC2F50A-59A4-F145-16D1-EAD66140D5B3}"/>
              </a:ext>
            </a:extLst>
          </p:cNvPr>
          <p:cNvSpPr/>
          <p:nvPr/>
        </p:nvSpPr>
        <p:spPr>
          <a:xfrm>
            <a:off x="-3763" y="-18558"/>
            <a:ext cx="12192000" cy="375208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  <a:alpha val="27000"/>
                </a:schemeClr>
              </a:gs>
              <a:gs pos="100000">
                <a:schemeClr val="accent5">
                  <a:lumMod val="40000"/>
                  <a:lumOff val="60000"/>
                  <a:shade val="67500"/>
                  <a:satMod val="115000"/>
                  <a:alpha val="46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/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5321332" y="3044190"/>
            <a:ext cx="1549432" cy="1378934"/>
            <a:chOff x="5321332" y="3044190"/>
            <a:chExt cx="1549432" cy="1378934"/>
          </a:xfrm>
        </p:grpSpPr>
        <p:sp>
          <p:nvSpPr>
            <p:cNvPr id="5" name="Freeform 5"/>
            <p:cNvSpPr/>
            <p:nvPr/>
          </p:nvSpPr>
          <p:spPr>
            <a:xfrm>
              <a:off x="5321332" y="3044190"/>
              <a:ext cx="1549432" cy="1378934"/>
            </a:xfrm>
            <a:custGeom>
              <a:avLst/>
              <a:gdLst/>
              <a:ahLst/>
              <a:cxnLst/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  <a:effectLst>
              <a:outerShdw blurRad="63500">
                <a:srgbClr val="000000">
                  <a:alpha val="40000"/>
                </a:srgbClr>
              </a:outerShdw>
            </a:effectLst>
          </p:spPr>
        </p:sp>
        <p:sp>
          <p:nvSpPr>
            <p:cNvPr id="6" name="Freeform 6"/>
            <p:cNvSpPr/>
            <p:nvPr/>
          </p:nvSpPr>
          <p:spPr>
            <a:xfrm>
              <a:off x="5424774" y="3136297"/>
              <a:ext cx="1342454" cy="1194721"/>
            </a:xfrm>
            <a:custGeom>
              <a:avLst/>
              <a:gdLst/>
              <a:ahLst/>
              <a:cxnLst/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2E75B3"/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91701" y="3454195"/>
            <a:ext cx="401072" cy="64633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schemeClr val="lt1">
                    <a:alpha val="100000"/>
                  </a:schemeClr>
                </a:solidFill>
                <a:latin typeface="华文楷体"/>
                <a:ea typeface="华文楷体"/>
                <a:cs typeface="华文楷体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3324" y="4697510"/>
            <a:ext cx="9425352" cy="101566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6000" b="1" dirty="0">
                <a:solidFill>
                  <a:srgbClr val="2E75B3"/>
                </a:solidFill>
                <a:latin typeface="华文新魏"/>
                <a:ea typeface="华文新魏"/>
                <a:cs typeface="华文新魏"/>
              </a:rPr>
              <a:t>系统架构</a:t>
            </a:r>
            <a:endParaRPr lang="en-US" sz="6000" b="1" dirty="0">
              <a:solidFill>
                <a:srgbClr val="2E75B3"/>
              </a:solidFill>
              <a:latin typeface="华文新魏"/>
              <a:ea typeface="华文新魏"/>
              <a:cs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349790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/>
          <p:cNvSpPr/>
          <p:nvPr/>
        </p:nvSpPr>
        <p:spPr>
          <a:xfrm flipH="1">
            <a:off x="915268" y="4025353"/>
            <a:ext cx="943291" cy="923330"/>
          </a:xfrm>
          <a:prstGeom prst="rect">
            <a:avLst/>
          </a:prstGeom>
          <a:noFill/>
          <a:ln/>
        </p:spPr>
      </p:sp>
      <p:sp>
        <p:nvSpPr>
          <p:cNvPr id="15" name="AutoShape 15"/>
          <p:cNvSpPr/>
          <p:nvPr/>
        </p:nvSpPr>
        <p:spPr>
          <a:xfrm flipH="1">
            <a:off x="4713147" y="4025353"/>
            <a:ext cx="943291" cy="923330"/>
          </a:xfrm>
          <a:prstGeom prst="rect">
            <a:avLst/>
          </a:prstGeom>
          <a:noFill/>
          <a:ln/>
        </p:spPr>
      </p:sp>
      <p:sp>
        <p:nvSpPr>
          <p:cNvPr id="16" name="AutoShape 16"/>
          <p:cNvSpPr/>
          <p:nvPr/>
        </p:nvSpPr>
        <p:spPr>
          <a:xfrm flipH="1">
            <a:off x="8494342" y="4025353"/>
            <a:ext cx="943291" cy="923330"/>
          </a:xfrm>
          <a:prstGeom prst="rect">
            <a:avLst/>
          </a:prstGeom>
          <a:noFill/>
          <a:ln/>
        </p:spPr>
      </p:sp>
      <p:sp>
        <p:nvSpPr>
          <p:cNvPr id="26" name="矩形 4">
            <a:extLst>
              <a:ext uri="{FF2B5EF4-FFF2-40B4-BE49-F238E27FC236}">
                <a16:creationId xmlns:a16="http://schemas.microsoft.com/office/drawing/2014/main" id="{08BD5135-FEC5-316B-BA9E-5C5604A62025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381326AD-06F9-95F7-5A94-7059333D90D0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sp>
        <p:nvSpPr>
          <p:cNvPr id="28" name="矩形 4">
            <a:extLst>
              <a:ext uri="{FF2B5EF4-FFF2-40B4-BE49-F238E27FC236}">
                <a16:creationId xmlns:a16="http://schemas.microsoft.com/office/drawing/2014/main" id="{0A7548FE-ED3F-F28A-1D6A-8D2D7A20C033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9" name="矩形 4">
            <a:extLst>
              <a:ext uri="{FF2B5EF4-FFF2-40B4-BE49-F238E27FC236}">
                <a16:creationId xmlns:a16="http://schemas.microsoft.com/office/drawing/2014/main" id="{7791989B-3E24-8DF3-04FC-12FB5C5FD82F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 统 架 构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4541967-3053-7544-DB2F-33962E9C45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32" name="矩形 4">
            <a:extLst>
              <a:ext uri="{FF2B5EF4-FFF2-40B4-BE49-F238E27FC236}">
                <a16:creationId xmlns:a16="http://schemas.microsoft.com/office/drawing/2014/main" id="{60C00494-F7B4-94F0-C95E-01101E0E8C4D}"/>
              </a:ext>
            </a:extLst>
          </p:cNvPr>
          <p:cNvSpPr/>
          <p:nvPr/>
        </p:nvSpPr>
        <p:spPr>
          <a:xfrm>
            <a:off x="3159979" y="-8496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sp>
        <p:nvSpPr>
          <p:cNvPr id="33" name="箭头: V 形 32">
            <a:extLst>
              <a:ext uri="{FF2B5EF4-FFF2-40B4-BE49-F238E27FC236}">
                <a16:creationId xmlns:a16="http://schemas.microsoft.com/office/drawing/2014/main" id="{697AAA1E-CD7D-9492-4D99-41E6E48DC7B7}"/>
              </a:ext>
            </a:extLst>
          </p:cNvPr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系 统 架 构</a:t>
            </a:r>
          </a:p>
        </p:txBody>
      </p:sp>
      <p:sp>
        <p:nvSpPr>
          <p:cNvPr id="34" name="箭头: V 形 33">
            <a:extLst>
              <a:ext uri="{FF2B5EF4-FFF2-40B4-BE49-F238E27FC236}">
                <a16:creationId xmlns:a16="http://schemas.microsoft.com/office/drawing/2014/main" id="{29E8E6AC-C306-9E11-396C-36EFC4AEC3F4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sz="2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 架 构 图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F88C835-74D6-E48E-23FC-84EE9F66BD0D}"/>
              </a:ext>
            </a:extLst>
          </p:cNvPr>
          <p:cNvSpPr txBox="1"/>
          <p:nvPr/>
        </p:nvSpPr>
        <p:spPr>
          <a:xfrm>
            <a:off x="5656438" y="1357274"/>
            <a:ext cx="838200" cy="46825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暂无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/>
          <p:cNvSpPr/>
          <p:nvPr/>
        </p:nvSpPr>
        <p:spPr>
          <a:xfrm flipH="1">
            <a:off x="915268" y="4025353"/>
            <a:ext cx="943291" cy="923330"/>
          </a:xfrm>
          <a:prstGeom prst="rect">
            <a:avLst/>
          </a:prstGeom>
          <a:noFill/>
          <a:ln/>
        </p:spPr>
      </p:sp>
      <p:sp>
        <p:nvSpPr>
          <p:cNvPr id="15" name="AutoShape 15"/>
          <p:cNvSpPr/>
          <p:nvPr/>
        </p:nvSpPr>
        <p:spPr>
          <a:xfrm flipH="1">
            <a:off x="4713147" y="4025353"/>
            <a:ext cx="943291" cy="923330"/>
          </a:xfrm>
          <a:prstGeom prst="rect">
            <a:avLst/>
          </a:prstGeom>
          <a:noFill/>
          <a:ln/>
        </p:spPr>
      </p:sp>
      <p:sp>
        <p:nvSpPr>
          <p:cNvPr id="16" name="AutoShape 16"/>
          <p:cNvSpPr/>
          <p:nvPr/>
        </p:nvSpPr>
        <p:spPr>
          <a:xfrm flipH="1">
            <a:off x="8494342" y="4025353"/>
            <a:ext cx="943291" cy="923330"/>
          </a:xfrm>
          <a:prstGeom prst="rect">
            <a:avLst/>
          </a:prstGeom>
          <a:noFill/>
          <a:ln/>
        </p:spPr>
      </p:sp>
      <p:sp>
        <p:nvSpPr>
          <p:cNvPr id="26" name="矩形 4">
            <a:extLst>
              <a:ext uri="{FF2B5EF4-FFF2-40B4-BE49-F238E27FC236}">
                <a16:creationId xmlns:a16="http://schemas.microsoft.com/office/drawing/2014/main" id="{08BD5135-FEC5-316B-BA9E-5C5604A62025}"/>
              </a:ext>
            </a:extLst>
          </p:cNvPr>
          <p:cNvSpPr/>
          <p:nvPr/>
        </p:nvSpPr>
        <p:spPr>
          <a:xfrm>
            <a:off x="1" y="0"/>
            <a:ext cx="315998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4">
            <a:extLst>
              <a:ext uri="{FF2B5EF4-FFF2-40B4-BE49-F238E27FC236}">
                <a16:creationId xmlns:a16="http://schemas.microsoft.com/office/drawing/2014/main" id="{381326AD-06F9-95F7-5A94-7059333D90D0}"/>
              </a:ext>
            </a:extLst>
          </p:cNvPr>
          <p:cNvSpPr/>
          <p:nvPr/>
        </p:nvSpPr>
        <p:spPr>
          <a:xfrm>
            <a:off x="9933995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</a:p>
        </p:txBody>
      </p:sp>
      <p:sp>
        <p:nvSpPr>
          <p:cNvPr id="28" name="矩形 4">
            <a:extLst>
              <a:ext uri="{FF2B5EF4-FFF2-40B4-BE49-F238E27FC236}">
                <a16:creationId xmlns:a16="http://schemas.microsoft.com/office/drawing/2014/main" id="{0A7548FE-ED3F-F28A-1D6A-8D2D7A20C033}"/>
              </a:ext>
            </a:extLst>
          </p:cNvPr>
          <p:cNvSpPr/>
          <p:nvPr/>
        </p:nvSpPr>
        <p:spPr>
          <a:xfrm>
            <a:off x="7675990" y="0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sp>
        <p:nvSpPr>
          <p:cNvPr id="29" name="矩形 4">
            <a:extLst>
              <a:ext uri="{FF2B5EF4-FFF2-40B4-BE49-F238E27FC236}">
                <a16:creationId xmlns:a16="http://schemas.microsoft.com/office/drawing/2014/main" id="{7791989B-3E24-8DF3-04FC-12FB5C5FD82F}"/>
              </a:ext>
            </a:extLst>
          </p:cNvPr>
          <p:cNvSpPr/>
          <p:nvPr/>
        </p:nvSpPr>
        <p:spPr>
          <a:xfrm>
            <a:off x="5417984" y="0"/>
            <a:ext cx="2258005" cy="792000"/>
          </a:xfrm>
          <a:prstGeom prst="rect">
            <a:avLst/>
          </a:prstGeom>
          <a:solidFill>
            <a:srgbClr val="2E75B3"/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 统 架 构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4541967-3053-7544-DB2F-33962E9C45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" y="76200"/>
            <a:ext cx="2811388" cy="631352"/>
          </a:xfrm>
          <a:prstGeom prst="rect">
            <a:avLst/>
          </a:prstGeom>
        </p:spPr>
      </p:pic>
      <p:sp>
        <p:nvSpPr>
          <p:cNvPr id="32" name="矩形 4">
            <a:extLst>
              <a:ext uri="{FF2B5EF4-FFF2-40B4-BE49-F238E27FC236}">
                <a16:creationId xmlns:a16="http://schemas.microsoft.com/office/drawing/2014/main" id="{60C00494-F7B4-94F0-C95E-01101E0E8C4D}"/>
              </a:ext>
            </a:extLst>
          </p:cNvPr>
          <p:cNvSpPr/>
          <p:nvPr/>
        </p:nvSpPr>
        <p:spPr>
          <a:xfrm>
            <a:off x="3159979" y="-8496"/>
            <a:ext cx="2258005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sp>
        <p:nvSpPr>
          <p:cNvPr id="33" name="箭头: V 形 32">
            <a:extLst>
              <a:ext uri="{FF2B5EF4-FFF2-40B4-BE49-F238E27FC236}">
                <a16:creationId xmlns:a16="http://schemas.microsoft.com/office/drawing/2014/main" id="{697AAA1E-CD7D-9492-4D99-41E6E48DC7B7}"/>
              </a:ext>
            </a:extLst>
          </p:cNvPr>
          <p:cNvSpPr/>
          <p:nvPr/>
        </p:nvSpPr>
        <p:spPr>
          <a:xfrm>
            <a:off x="-325826" y="1113960"/>
            <a:ext cx="3159980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系 统 架 构</a:t>
            </a:r>
          </a:p>
        </p:txBody>
      </p:sp>
      <p:sp>
        <p:nvSpPr>
          <p:cNvPr id="34" name="箭头: V 形 33">
            <a:extLst>
              <a:ext uri="{FF2B5EF4-FFF2-40B4-BE49-F238E27FC236}">
                <a16:creationId xmlns:a16="http://schemas.microsoft.com/office/drawing/2014/main" id="{29E8E6AC-C306-9E11-396C-36EFC4AEC3F4}"/>
              </a:ext>
            </a:extLst>
          </p:cNvPr>
          <p:cNvSpPr/>
          <p:nvPr/>
        </p:nvSpPr>
        <p:spPr>
          <a:xfrm>
            <a:off x="2664267" y="1108835"/>
            <a:ext cx="2583831" cy="546997"/>
          </a:xfrm>
          <a:prstGeom prst="chevron">
            <a:avLst/>
          </a:prstGeom>
          <a:solidFill>
            <a:srgbClr val="2E75B3"/>
          </a:solidFill>
          <a:ln>
            <a:solidFill>
              <a:srgbClr val="0050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 术 架 构 图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199FC205-70B0-2242-9963-51013A9A5BDB}"/>
              </a:ext>
            </a:extLst>
          </p:cNvPr>
          <p:cNvSpPr txBox="1"/>
          <p:nvPr/>
        </p:nvSpPr>
        <p:spPr>
          <a:xfrm>
            <a:off x="5656438" y="1357274"/>
            <a:ext cx="838200" cy="46825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just"/>
            <a:r>
              <a:rPr lang="zh-CN" altLang="en-US" sz="2000" b="1" dirty="0">
                <a:solidFill>
                  <a:srgbClr val="00B0F0"/>
                </a:solidFill>
                <a:latin typeface="Microsoft Yahei"/>
                <a:ea typeface="Microsoft Yahei"/>
              </a:rPr>
              <a:t>暂无</a:t>
            </a:r>
            <a:endParaRPr lang="en-US" sz="2000" b="1" dirty="0">
              <a:solidFill>
                <a:srgbClr val="00B0F0"/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0557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图片">
            <a:extLst>
              <a:ext uri="{FF2B5EF4-FFF2-40B4-BE49-F238E27FC236}">
                <a16:creationId xmlns:a16="http://schemas.microsoft.com/office/drawing/2014/main" id="{41184354-0AC7-555F-252A-593C49D6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59" y="-149229"/>
            <a:ext cx="12500992" cy="38830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DAC2F50A-59A4-F145-16D1-EAD66140D5B3}"/>
              </a:ext>
            </a:extLst>
          </p:cNvPr>
          <p:cNvSpPr/>
          <p:nvPr/>
        </p:nvSpPr>
        <p:spPr>
          <a:xfrm>
            <a:off x="-3763" y="-18558"/>
            <a:ext cx="12192000" cy="375208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  <a:alpha val="27000"/>
                </a:schemeClr>
              </a:gs>
              <a:gs pos="100000">
                <a:schemeClr val="accent5">
                  <a:lumMod val="40000"/>
                  <a:lumOff val="60000"/>
                  <a:shade val="67500"/>
                  <a:satMod val="115000"/>
                  <a:alpha val="46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/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5321332" y="3044190"/>
            <a:ext cx="1549432" cy="1378934"/>
            <a:chOff x="5321332" y="3044190"/>
            <a:chExt cx="1549432" cy="1378934"/>
          </a:xfrm>
        </p:grpSpPr>
        <p:sp>
          <p:nvSpPr>
            <p:cNvPr id="5" name="Freeform 5"/>
            <p:cNvSpPr/>
            <p:nvPr/>
          </p:nvSpPr>
          <p:spPr>
            <a:xfrm>
              <a:off x="5321332" y="3044190"/>
              <a:ext cx="1549432" cy="1378934"/>
            </a:xfrm>
            <a:custGeom>
              <a:avLst/>
              <a:gdLst/>
              <a:ahLst/>
              <a:cxnLst/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  <a:effectLst>
              <a:outerShdw blurRad="63500">
                <a:srgbClr val="000000">
                  <a:alpha val="40000"/>
                </a:srgbClr>
              </a:outerShdw>
            </a:effectLst>
          </p:spPr>
        </p:sp>
        <p:sp>
          <p:nvSpPr>
            <p:cNvPr id="6" name="Freeform 6"/>
            <p:cNvSpPr/>
            <p:nvPr/>
          </p:nvSpPr>
          <p:spPr>
            <a:xfrm>
              <a:off x="5424774" y="3136297"/>
              <a:ext cx="1342454" cy="1194721"/>
            </a:xfrm>
            <a:custGeom>
              <a:avLst/>
              <a:gdLst/>
              <a:ahLst/>
              <a:cxnLst/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2E75B3"/>
            </a:solidFill>
            <a:ln/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91701" y="3454195"/>
            <a:ext cx="401072" cy="64633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schemeClr val="lt1">
                    <a:alpha val="100000"/>
                  </a:schemeClr>
                </a:solidFill>
                <a:latin typeface="华文楷体"/>
                <a:ea typeface="华文楷体"/>
                <a:cs typeface="华文楷体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3324" y="4697510"/>
            <a:ext cx="9425352" cy="101566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6000" b="1" dirty="0">
                <a:solidFill>
                  <a:srgbClr val="2E75B3"/>
                </a:solidFill>
                <a:latin typeface="华文新魏"/>
                <a:ea typeface="华文新魏"/>
                <a:cs typeface="华文新魏"/>
              </a:rPr>
              <a:t>技术</a:t>
            </a:r>
            <a:r>
              <a:rPr lang="zh-CN" altLang="en-US" sz="6000" b="1" dirty="0">
                <a:solidFill>
                  <a:srgbClr val="2E75B3"/>
                </a:solidFill>
                <a:latin typeface="华文新魏"/>
                <a:ea typeface="华文新魏"/>
              </a:rPr>
              <a:t>支持</a:t>
            </a:r>
            <a:endParaRPr lang="en-US" altLang="zh-CN" sz="6000" b="1" dirty="0">
              <a:solidFill>
                <a:srgbClr val="2E75B3"/>
              </a:solidFill>
              <a:latin typeface="华文新魏"/>
              <a:ea typeface="华文新魏"/>
            </a:endParaRPr>
          </a:p>
        </p:txBody>
      </p:sp>
    </p:spTree>
    <p:extLst>
      <p:ext uri="{BB962C8B-B14F-4D97-AF65-F5344CB8AC3E}">
        <p14:creationId xmlns:p14="http://schemas.microsoft.com/office/powerpoint/2010/main" val="810875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595959"/>
      </a:dk1>
      <a:lt1>
        <a:srgbClr val="FFFFFF"/>
      </a:lt1>
      <a:dk2>
        <a:srgbClr val="44546A"/>
      </a:dk2>
      <a:lt2>
        <a:srgbClr val="E7E6E6"/>
      </a:lt2>
      <a:accent1>
        <a:srgbClr val="C8C8C8"/>
      </a:accent1>
      <a:accent2>
        <a:srgbClr val="C8C8C8"/>
      </a:accent2>
      <a:accent3>
        <a:srgbClr val="C8C8C8"/>
      </a:accent3>
      <a:accent4>
        <a:srgbClr val="C8C8C8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75B3"/>
      </a:accent1>
      <a:accent2>
        <a:srgbClr val="9FC3E3"/>
      </a:accent2>
      <a:accent3>
        <a:srgbClr val="A5A5A5"/>
      </a:accent3>
      <a:accent4>
        <a:srgbClr val="F2F2F2"/>
      </a:accent4>
      <a:accent5>
        <a:srgbClr val="E7E6E6"/>
      </a:accent5>
      <a:accent6>
        <a:srgbClr val="E7E6E6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595959"/>
    </a:dk1>
    <a:lt1>
      <a:srgbClr val="FFFFFF"/>
    </a:lt1>
    <a:dk2>
      <a:srgbClr val="44546A"/>
    </a:dk2>
    <a:lt2>
      <a:srgbClr val="E7E6E6"/>
    </a:lt2>
    <a:accent1>
      <a:srgbClr val="C8C8C8"/>
    </a:accent1>
    <a:accent2>
      <a:srgbClr val="C8C8C8"/>
    </a:accent2>
    <a:accent3>
      <a:srgbClr val="C8C8C8"/>
    </a:accent3>
    <a:accent4>
      <a:srgbClr val="C8C8C8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775</Words>
  <Application>Microsoft Office PowerPoint</Application>
  <PresentationFormat>宽屏</PresentationFormat>
  <Paragraphs>202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等线</vt:lpstr>
      <vt:lpstr>华文琥珀</vt:lpstr>
      <vt:lpstr>华文楷体</vt:lpstr>
      <vt:lpstr>华文隶书</vt:lpstr>
      <vt:lpstr>华文新魏</vt:lpstr>
      <vt:lpstr>迷你简小标宋</vt:lpstr>
      <vt:lpstr>Microsoft Yahei</vt:lpstr>
      <vt:lpstr>Microsoft Yahei</vt:lpstr>
      <vt:lpstr>微软雅黑 Light</vt:lpstr>
      <vt:lpstr>Arial</vt:lpstr>
      <vt:lpstr>Calibri</vt:lpstr>
      <vt:lpstr>Office 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熊丽安</dc:creator>
  <cp:lastModifiedBy>丽安 熊</cp:lastModifiedBy>
  <cp:revision>3</cp:revision>
  <dcterms:created xsi:type="dcterms:W3CDTF">2006-08-16T00:00:00Z</dcterms:created>
  <dcterms:modified xsi:type="dcterms:W3CDTF">2024-10-20T09:17:23Z</dcterms:modified>
</cp:coreProperties>
</file>